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73" r:id="rId4"/>
    <p:sldId id="283" r:id="rId5"/>
    <p:sldId id="309" r:id="rId6"/>
    <p:sldId id="327" r:id="rId7"/>
    <p:sldId id="328" r:id="rId8"/>
    <p:sldId id="310" r:id="rId9"/>
    <p:sldId id="330" r:id="rId10"/>
    <p:sldId id="282" r:id="rId11"/>
    <p:sldId id="264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CC"/>
    <a:srgbClr val="FF9900"/>
    <a:srgbClr val="D2DEEF"/>
    <a:srgbClr val="FFFFCC"/>
    <a:srgbClr val="006600"/>
    <a:srgbClr val="008000"/>
    <a:srgbClr val="00CC00"/>
    <a:srgbClr val="E9EBF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5AF9-DBA1-48B9-9F6C-24D3A6CC57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B325-2A9E-469A-BC6F-E6859C6CD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62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  <a:defRPr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25C8B325-2A9E-469A-BC6F-E6859C6CD366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  <a:defRPr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25C8B325-2A9E-469A-BC6F-E6859C6CD366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6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  <a:defRPr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25C8B325-2A9E-469A-BC6F-E6859C6CD366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6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  <a:defRPr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25C8B325-2A9E-469A-BC6F-E6859C6CD366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  <a:defRPr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  <a:defRPr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25C8B325-2A9E-469A-BC6F-E6859C6CD366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82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11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5E56A-8112-E488-A3D7-70A78890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20B802-5B2C-2153-4F10-856E5EC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A60399-4ADC-F154-35EB-BC7BFD55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97AB55-0533-1FE2-C699-F0529185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AC5A80-4B7A-B57A-F201-19697019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10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8F71F-E039-9673-364B-A82DFF61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F78A53-A14A-B30F-B1B8-C40030B70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392A67-990C-1B9A-8F89-C6D9072A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909834-74AC-18D0-2C88-ADC178D9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A5B05D-1611-793E-788C-750BB0FA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0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7A2AB7-9AF5-507C-D953-AB4C16F77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047814-32CD-7723-3DEC-09DEC1C75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7D283-03DE-0875-842F-F733EAE2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1F6929-CC6E-49C8-1E5A-6003EFAB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DD7058-B1F8-15F2-486A-9FEF7A5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5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3E41E2-3312-7EC1-2E42-E9BCC0A4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10515600" cy="861134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B0EAAA-93DB-1C68-9178-9360A2D4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4635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FB875-DB4D-5BDE-B3C5-288AA8FB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237CA7-1C68-8C68-DCF4-EF2D3B28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F56BB4-D0CA-3281-F6E1-8D189737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2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9D3684-CB77-6A94-C194-E29675A3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1DB36B-D557-F8F9-2053-80888DC0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3FC23A-4D90-1457-C5F7-2EEA9B4E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599620-28BF-6062-F243-DA14B74B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8099DB-1BF0-49BF-1951-DB660746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6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7F7DF-9C96-9491-3F59-7F273571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BE984A-016E-6805-E4D2-4221EE711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502D24-26A2-95DC-4E61-07F8448D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FCFE45-ECE8-8240-E901-ACD40762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C0B108-BE1A-3A26-193B-7B0FF9DE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28F249-FDC1-9AD2-83EF-5AD1E8CD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6C739-CE4B-8D61-0E50-41D4D8CE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F8ADB-85A2-8742-2C1A-05D79AB3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F5D775-3FB6-5375-2126-28360C2F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6BB6EB-3809-1435-EE77-81E4809D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2722354-17EC-4BDC-FB0C-55B5C18F4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4AE69A1-4407-3B17-9B1F-711C9298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D7B50EF-F367-E696-9395-701085BE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F11E67-FCF0-EEF3-C8B5-2ADFB8CE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54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9EF12-4FBB-4BFD-EEB0-165C48B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1C1DC4-4678-FA7A-3E36-63E0E758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68D7909-A081-A12F-91B5-EAA8280B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A7306B-59EE-CA20-7731-58F0E88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2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A8DC02-DD20-0E89-53F0-CD50EC20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7DD4365-2F10-8FDB-4547-BFDA799B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91550A-0595-AAD4-57EA-4BF24677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0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41D8-CBF3-8A69-B48F-6602ADFB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9458BD-8E83-6C0D-3767-755066AF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BB8AFF-06D7-285A-F42C-678CDDB39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297A2D-23C5-8D16-6A4C-EB4CE07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529937-5158-15AE-656A-6DEDD1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8BC9F0-1BD8-E12F-7647-DE94941F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88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698C63-3047-73AB-C2FC-297E1424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4863DE-821C-FBAD-5010-5B808C488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4B25DC-D308-C602-AB8D-D363A6EC2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B2F163-C097-D630-2CFE-197F5C15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7DD3D2-6C68-7EE5-20D3-6131D60B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302F48-0A04-24A2-909C-3A2104F0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7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8073517-FCD4-570A-6B8B-62C21DD4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C8F7A9-6ED4-E0DB-C9CC-5E00B3D6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F448F4-358F-BA76-9E6F-907AD74D9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D4E2-EC24-4A17-906E-5532646D9356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137F22-9332-8F73-D2AD-2BAE7247F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DA037F-8A2C-DAF2-00FD-3389414B5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5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 descr="레몬과 잎이 달린 화환">
            <a:extLst>
              <a:ext uri="{FF2B5EF4-FFF2-40B4-BE49-F238E27FC236}">
                <a16:creationId xmlns:a16="http://schemas.microsoft.com/office/drawing/2014/main" id="{908F0721-22C7-49AC-0D8F-1A507EF8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99" y="1336214"/>
            <a:ext cx="2644055" cy="2644055"/>
          </a:xfrm>
          <a:prstGeom prst="rect">
            <a:avLst/>
          </a:prstGeom>
        </p:spPr>
      </p:pic>
      <p:pic>
        <p:nvPicPr>
          <p:cNvPr id="5" name="그래픽 4" descr="레몬과 잎이 달린 화환">
            <a:extLst>
              <a:ext uri="{FF2B5EF4-FFF2-40B4-BE49-F238E27FC236}">
                <a16:creationId xmlns:a16="http://schemas.microsoft.com/office/drawing/2014/main" id="{D951A6D2-CA59-79EC-4430-C4DADB906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6848" y="1336151"/>
            <a:ext cx="2644055" cy="264405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539987D-F180-F576-737E-12839E45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046" y="1363046"/>
            <a:ext cx="8606119" cy="2590392"/>
          </a:xfrm>
          <a:gradFill flip="none" rotWithShape="1">
            <a:gsLst>
              <a:gs pos="51000">
                <a:srgbClr val="003300"/>
              </a:gs>
              <a:gs pos="98601">
                <a:schemeClr val="accent1">
                  <a:lumMod val="97000"/>
                  <a:lumOff val="3000"/>
                </a:schemeClr>
              </a:gs>
              <a:gs pos="6000">
                <a:srgbClr val="0070C0"/>
              </a:gs>
              <a:gs pos="98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altLang="ko-K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b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열린국</a:t>
            </a:r>
            <a: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팀장회의</a:t>
            </a:r>
            <a:endParaRPr lang="ko-KR" altLang="en-US" sz="5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6CCAD5-4119-D67A-C629-791E8B570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541"/>
            <a:ext cx="9144000" cy="151504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2023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년  </a:t>
            </a:r>
            <a:r>
              <a:rPr lang="en-US" altLang="ko-KR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10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월  </a:t>
            </a:r>
            <a:r>
              <a:rPr lang="en-US" altLang="ko-KR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22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일</a:t>
            </a:r>
            <a:endParaRPr lang="en-US" altLang="ko-KR" sz="3600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E12EA1-64EB-4630-C9B6-8ADF3EEE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54" y="326107"/>
            <a:ext cx="1959293" cy="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0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3985727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공지 및 의견수렴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A462C11-620B-4B94-A18C-07BC6C5F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3390"/>
            <a:ext cx="5954487" cy="4463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/>
              <a:t>2023</a:t>
            </a:r>
            <a:r>
              <a:rPr lang="ko-KR" altLang="en-US"/>
              <a:t>년 열린국팀장회의</a:t>
            </a:r>
            <a:endParaRPr lang="en-US" altLang="ko-KR"/>
          </a:p>
          <a:p>
            <a:pPr marL="858838" lvl="1" indent="-401638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격월 시행 연 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 실시</a:t>
            </a: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858838" lvl="1" indent="-401638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각 국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</a:t>
            </a: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팀별로 주요 사역 소개</a:t>
            </a:r>
            <a:b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/>
              <a:t>2024</a:t>
            </a:r>
            <a:r>
              <a:rPr lang="ko-KR" altLang="en-US"/>
              <a:t>년 준비</a:t>
            </a:r>
            <a:endParaRPr lang="en-US" altLang="ko-KR"/>
          </a:p>
          <a:p>
            <a:pPr marL="858838" lvl="1" indent="-401638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참여율 제고 방안</a:t>
            </a: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858838" lvl="1" indent="-401638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형식 변경</a:t>
            </a:r>
            <a:endParaRPr lang="ko-KR" altLang="en-US"/>
          </a:p>
        </p:txBody>
      </p:sp>
      <p:graphicFrame>
        <p:nvGraphicFramePr>
          <p:cNvPr id="2" name="표 5">
            <a:extLst>
              <a:ext uri="{FF2B5EF4-FFF2-40B4-BE49-F238E27FC236}">
                <a16:creationId xmlns:a16="http://schemas.microsoft.com/office/drawing/2014/main" id="{6E9DD821-0016-58FF-2D5D-B367EBB2A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6332"/>
              </p:ext>
            </p:extLst>
          </p:nvPr>
        </p:nvGraphicFramePr>
        <p:xfrm>
          <a:off x="7021557" y="717181"/>
          <a:ext cx="4150660" cy="547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15">
                  <a:extLst>
                    <a:ext uri="{9D8B030D-6E8A-4147-A177-3AD203B41FA5}">
                      <a16:colId xmlns:a16="http://schemas.microsoft.com/office/drawing/2014/main" val="1550129994"/>
                    </a:ext>
                  </a:extLst>
                </a:gridCol>
                <a:gridCol w="2494745">
                  <a:extLst>
                    <a:ext uri="{9D8B030D-6E8A-4147-A177-3AD203B41FA5}">
                      <a16:colId xmlns:a16="http://schemas.microsoft.com/office/drawing/2014/main" val="3719193555"/>
                    </a:ext>
                  </a:extLst>
                </a:gridCol>
              </a:tblGrid>
              <a:tr h="7050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월별 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이달의</a:t>
                      </a:r>
                      <a:r>
                        <a:rPr lang="en-US" altLang="ko-K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78129995"/>
                  </a:ext>
                </a:extLst>
              </a:tr>
              <a:tr h="120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2/12</a:t>
                      </a:r>
                      <a:endParaRPr lang="ko-KR" altLang="en-US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예배국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교육국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기획행정국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60580911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4/16</a:t>
                      </a:r>
                      <a:endParaRPr lang="ko-KR" altLang="en-US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예능국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선교국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48294697"/>
                  </a:ext>
                </a:extLst>
              </a:tr>
              <a:tr h="10393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6/18</a:t>
                      </a:r>
                      <a:endParaRPr lang="ko-KR" altLang="en-US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교육국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교회관리국</a:t>
                      </a:r>
                      <a:endParaRPr lang="en-US" altLang="ko-KR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77300610"/>
                  </a:ext>
                </a:extLst>
              </a:tr>
              <a:tr h="827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8/13</a:t>
                      </a:r>
                      <a:endParaRPr lang="ko-KR" altLang="en-US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방송국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봉사국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4033406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10/22</a:t>
                      </a:r>
                      <a:endParaRPr lang="ko-KR" altLang="en-US" sz="24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차량국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기획행정국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221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41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 descr="레몬과 잎이 달린 화환">
            <a:extLst>
              <a:ext uri="{FF2B5EF4-FFF2-40B4-BE49-F238E27FC236}">
                <a16:creationId xmlns:a16="http://schemas.microsoft.com/office/drawing/2014/main" id="{EBFCD05E-1545-86E6-4491-52BF0100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8727" y="311727"/>
            <a:ext cx="6234546" cy="6234546"/>
          </a:xfrm>
          <a:prstGeom prst="rect">
            <a:avLst/>
          </a:prstGeom>
        </p:spPr>
      </p:pic>
      <p:pic>
        <p:nvPicPr>
          <p:cNvPr id="7170" name="Picture 2" descr="캘리그라피 감사합니다 그리고 사랑합니다 D210503, 수현캘리, 일러스트, 감사합니다, 그리고, 사랑합니다, 캘리, 캘리그라피, 감사,  부모님, 선생님, 가족, 감사인사, 사랑, 캘리그래피 | 긍정적인 명언들, 운동법, 손글씨">
            <a:extLst>
              <a:ext uri="{FF2B5EF4-FFF2-40B4-BE49-F238E27FC236}">
                <a16:creationId xmlns:a16="http://schemas.microsoft.com/office/drawing/2014/main" id="{CAADF4E0-FD87-8380-4D2F-AF10C8E33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1857375"/>
            <a:ext cx="68580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7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687537-391A-54DB-187F-38DBD962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5410200" cy="861134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/>
              <a:t>순서</a:t>
            </a:r>
            <a:endParaRPr lang="ko-KR" altLang="en-US" sz="3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A2461B-0D24-7B31-3184-BFDE2694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59" y="1694329"/>
            <a:ext cx="6234953" cy="4482634"/>
          </a:xfrm>
        </p:spPr>
        <p:txBody>
          <a:bodyPr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 dirty="0"/>
              <a:t>시작</a:t>
            </a:r>
            <a:r>
              <a:rPr lang="en-US" altLang="ko-KR" sz="3200" dirty="0"/>
              <a:t>/</a:t>
            </a:r>
            <a:r>
              <a:rPr lang="ko-KR" altLang="en-US" sz="3200" dirty="0"/>
              <a:t>기도 </a:t>
            </a:r>
            <a:r>
              <a:rPr lang="en-US" altLang="ko-KR" sz="3200" dirty="0"/>
              <a:t>: </a:t>
            </a:r>
            <a:r>
              <a:rPr lang="ko-KR" altLang="en-US" sz="3200" dirty="0" err="1">
                <a:solidFill>
                  <a:srgbClr val="006600"/>
                </a:solidFill>
              </a:rPr>
              <a:t>문희욱</a:t>
            </a:r>
            <a:r>
              <a:rPr lang="ko-KR" altLang="en-US" sz="3200" dirty="0">
                <a:solidFill>
                  <a:srgbClr val="006600"/>
                </a:solidFill>
              </a:rPr>
              <a:t> 목사</a:t>
            </a:r>
            <a:endParaRPr lang="en-US" altLang="ko-KR" sz="3200" dirty="0">
              <a:solidFill>
                <a:srgbClr val="006600"/>
              </a:solidFill>
            </a:endParaRPr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 dirty="0"/>
              <a:t>출석 점검</a:t>
            </a:r>
            <a:r>
              <a:rPr lang="en-US" altLang="ko-KR" sz="3200" dirty="0"/>
              <a:t>/</a:t>
            </a:r>
            <a:r>
              <a:rPr lang="ko-KR" altLang="en-US" sz="3200" dirty="0"/>
              <a:t>순서 안내</a:t>
            </a:r>
            <a:endParaRPr lang="en-US" altLang="ko-KR" sz="3200" dirty="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 dirty="0" err="1"/>
              <a:t>목회실</a:t>
            </a:r>
            <a:r>
              <a:rPr lang="ko-KR" altLang="en-US" sz="3200" dirty="0"/>
              <a:t> 전달사항</a:t>
            </a:r>
            <a:endParaRPr lang="en-US" altLang="ko-KR" sz="3200" dirty="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테마부서 </a:t>
            </a:r>
            <a:r>
              <a:rPr lang="ko-KR" altLang="en-US" sz="3200" dirty="0"/>
              <a:t>발표 </a:t>
            </a:r>
            <a:r>
              <a:rPr lang="en-US" altLang="ko-KR" sz="3200" dirty="0"/>
              <a:t>: </a:t>
            </a:r>
            <a:r>
              <a:rPr lang="ko-KR" altLang="en-US" sz="3200" dirty="0">
                <a:solidFill>
                  <a:srgbClr val="006600"/>
                </a:solidFill>
              </a:rPr>
              <a:t>담당 국</a:t>
            </a:r>
            <a:r>
              <a:rPr lang="en-US" altLang="ko-KR" sz="3200" dirty="0">
                <a:solidFill>
                  <a:srgbClr val="006600"/>
                </a:solidFill>
              </a:rPr>
              <a:t>·</a:t>
            </a:r>
            <a:r>
              <a:rPr lang="ko-KR" altLang="en-US" sz="3200" dirty="0">
                <a:solidFill>
                  <a:srgbClr val="006600"/>
                </a:solidFill>
              </a:rPr>
              <a:t>팀장</a:t>
            </a:r>
            <a:endParaRPr lang="en-US" altLang="ko-KR" sz="3200" dirty="0">
              <a:solidFill>
                <a:srgbClr val="006600"/>
              </a:solidFill>
            </a:endParaRPr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 dirty="0"/>
              <a:t>기타 토의사항</a:t>
            </a:r>
            <a:endParaRPr lang="en-US" altLang="ko-KR" sz="3200" dirty="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 dirty="0"/>
              <a:t>마무리</a:t>
            </a:r>
            <a:r>
              <a:rPr lang="en-US" altLang="ko-KR" sz="3200" dirty="0"/>
              <a:t>/</a:t>
            </a:r>
            <a:r>
              <a:rPr lang="ko-KR" altLang="en-US" sz="3200" dirty="0"/>
              <a:t>기도 </a:t>
            </a:r>
            <a:r>
              <a:rPr lang="en-US" altLang="ko-KR" sz="3200" dirty="0"/>
              <a:t>: </a:t>
            </a:r>
            <a:r>
              <a:rPr lang="ko-KR" altLang="en-US" sz="3200" dirty="0">
                <a:solidFill>
                  <a:srgbClr val="006600"/>
                </a:solidFill>
              </a:rPr>
              <a:t>담임목사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0BA7E9FF-A90D-33EA-F190-44110AF9C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40667"/>
              </p:ext>
            </p:extLst>
          </p:nvPr>
        </p:nvGraphicFramePr>
        <p:xfrm>
          <a:off x="6965571" y="717181"/>
          <a:ext cx="4150660" cy="557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07">
                  <a:extLst>
                    <a:ext uri="{9D8B030D-6E8A-4147-A177-3AD203B41FA5}">
                      <a16:colId xmlns:a16="http://schemas.microsoft.com/office/drawing/2014/main" val="1550129994"/>
                    </a:ext>
                  </a:extLst>
                </a:gridCol>
                <a:gridCol w="2653553">
                  <a:extLst>
                    <a:ext uri="{9D8B030D-6E8A-4147-A177-3AD203B41FA5}">
                      <a16:colId xmlns:a16="http://schemas.microsoft.com/office/drawing/2014/main" val="3719193555"/>
                    </a:ext>
                  </a:extLst>
                </a:gridCol>
              </a:tblGrid>
              <a:tr h="7050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월별 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이달의</a:t>
                      </a:r>
                      <a:r>
                        <a:rPr lang="en-US" altLang="ko-K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78129995"/>
                  </a:ext>
                </a:extLst>
              </a:tr>
              <a:tr h="120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2/12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예배국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교육국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기획행정국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60580911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4/16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예능국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선교국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48294697"/>
                  </a:ext>
                </a:extLst>
              </a:tr>
              <a:tr h="10393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6/18</a:t>
                      </a:r>
                      <a:endParaRPr lang="ko-KR" altLang="en-US" sz="2600" b="1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교육국</a:t>
                      </a:r>
                      <a:r>
                        <a:rPr lang="en-US" altLang="ko-KR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교회관리국</a:t>
                      </a:r>
                      <a:endParaRPr lang="en-US" altLang="ko-KR" sz="2600" b="1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77300610"/>
                  </a:ext>
                </a:extLst>
              </a:tr>
              <a:tr h="827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8/13</a:t>
                      </a:r>
                      <a:endParaRPr lang="ko-KR" altLang="en-US" sz="2600" b="1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방송국</a:t>
                      </a:r>
                      <a:r>
                        <a:rPr lang="en-US" altLang="ko-KR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26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봉사국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4033406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10/22</a:t>
                      </a:r>
                      <a:endParaRPr lang="ko-KR" altLang="en-US" sz="28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차량국</a:t>
                      </a:r>
                      <a:r>
                        <a:rPr lang="en-US" altLang="ko-KR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기획행정국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2216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02C51E8-9D2B-F82D-8F33-72380F8C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2" b="89691" l="9653" r="89961">
                        <a14:foregroundMark x1="49807" y1="89175" x2="49807" y2="89175"/>
                        <a14:foregroundMark x1="74517" y1="11856" x2="74517" y2="11856"/>
                        <a14:foregroundMark x1="67181" y1="7732" x2="67181" y2="7732"/>
                        <a14:foregroundMark x1="77992" y1="20103" x2="77992" y2="20103"/>
                        <a14:foregroundMark x1="67181" y1="12887" x2="67181" y2="12887"/>
                        <a14:foregroundMark x1="66795" y1="11856" x2="66795" y2="11856"/>
                        <a14:foregroundMark x1="67181" y1="9794" x2="67181" y2="9794"/>
                        <a14:foregroundMark x1="73745" y1="14433" x2="73745" y2="14433"/>
                        <a14:foregroundMark x1="72973" y1="15464" x2="72973" y2="15464"/>
                        <a14:foregroundMark x1="72201" y1="14433" x2="72201" y2="14433"/>
                        <a14:foregroundMark x1="75676" y1="21134" x2="75676" y2="21134"/>
                        <a14:foregroundMark x1="74517" y1="21134" x2="74517" y2="21134"/>
                        <a14:foregroundMark x1="71429" y1="15464" x2="71429" y2="1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696627" flipH="1">
            <a:off x="10651493" y="5245781"/>
            <a:ext cx="1392543" cy="10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</a:t>
            </a:r>
            <a:r>
              <a:rPr lang="ko-KR" altLang="en-US"/>
              <a:t>월 목회계획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2C146B5-D157-0F2B-6913-5F84FE66FE07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목회실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A8C83777-5148-C376-B9D8-8D5C3833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25122"/>
              </p:ext>
            </p:extLst>
          </p:nvPr>
        </p:nvGraphicFramePr>
        <p:xfrm>
          <a:off x="838200" y="1712255"/>
          <a:ext cx="10515600" cy="476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339153456"/>
                    </a:ext>
                  </a:extLst>
                </a:gridCol>
              </a:tblGrid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수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전교인 새벽기도회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6378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수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)~3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가을 부흥회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67987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5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)~8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수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목회계획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2400" b="1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61029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각 기관 총회 마감보고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797233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토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사랑의 연탄나눔 봉사활동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7792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19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남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여전도회 연합회 총회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신혼부부 축복예배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695744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24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전교인 금요심야기도회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88884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25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토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인사당회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274769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26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새가족환영식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환영축제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사무총회 공고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목장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기관의 날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54522"/>
                  </a:ext>
                </a:extLst>
              </a:tr>
              <a:tr h="47631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11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30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목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전도대 종강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52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8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12</a:t>
            </a:r>
            <a:r>
              <a:rPr lang="ko-KR" altLang="en-US"/>
              <a:t>월 목회계획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2C146B5-D157-0F2B-6913-5F84FE66FE07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목회실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A8C83777-5148-C376-B9D8-8D5C3833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48391"/>
              </p:ext>
            </p:extLst>
          </p:nvPr>
        </p:nvGraphicFramePr>
        <p:xfrm>
          <a:off x="838200" y="1553633"/>
          <a:ext cx="10515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339153456"/>
                    </a:ext>
                  </a:extLst>
                </a:gridCol>
              </a:tblGrid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전교인 새벽기도회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64355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토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예결산 당회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67987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연말 직원회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61029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10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55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 사무총회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797233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10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)~15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목회실 기도주간</a:t>
                      </a:r>
                      <a:endParaRPr lang="ko-KR" altLang="en-US" sz="2400" b="1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20845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24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성탄전야제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졸업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진급식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64251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25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성탄축하예배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82986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26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화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)~29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송구영신을 위한 특별 새벽기도회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206634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29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송년감사 전교인 금요심야기도회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18120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30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토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 대청소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856943"/>
                  </a:ext>
                </a:extLst>
              </a:tr>
              <a:tr h="424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12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31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목장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기관의 날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목장</a:t>
                      </a:r>
                      <a:r>
                        <a:rPr kumimoji="0" lang="en-US" altLang="ko-K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), </a:t>
                      </a:r>
                      <a:r>
                        <a:rPr kumimoji="0" lang="ko-KR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송구영신예배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4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4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0850" y="479394"/>
            <a:ext cx="8362950" cy="861134"/>
          </a:xfrm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/>
              <a:t>     차량 운행 현황</a:t>
            </a:r>
            <a:endParaRPr lang="ko-KR" altLang="en-US" b="0"/>
          </a:p>
        </p:txBody>
      </p:sp>
      <p:sp>
        <p:nvSpPr>
          <p:cNvPr id="4" name="제목 1"/>
          <p:cNvSpPr txBox="1"/>
          <p:nvPr/>
        </p:nvSpPr>
        <p:spPr>
          <a:xfrm>
            <a:off x="838201" y="481668"/>
            <a:ext cx="2152649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차량국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936CD66-0153-0886-474C-96B8F8926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36187"/>
              </p:ext>
            </p:extLst>
          </p:nvPr>
        </p:nvGraphicFramePr>
        <p:xfrm>
          <a:off x="645575" y="1857102"/>
          <a:ext cx="5363339" cy="2435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531">
                  <a:extLst>
                    <a:ext uri="{9D8B030D-6E8A-4147-A177-3AD203B41FA5}">
                      <a16:colId xmlns:a16="http://schemas.microsoft.com/office/drawing/2014/main" val="434313828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3768738982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3575691920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113530876"/>
                    </a:ext>
                  </a:extLst>
                </a:gridCol>
              </a:tblGrid>
              <a:tr h="40232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차량 번호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방 면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운전자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탑승인원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41539931"/>
                  </a:ext>
                </a:extLst>
              </a:tr>
              <a:tr h="517783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1091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회색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도촌동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목련마을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여수동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용인모현</a:t>
                      </a: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귀가만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안정호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3~5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61938438"/>
                  </a:ext>
                </a:extLst>
              </a:tr>
              <a:tr h="40232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1365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흰색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태평동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김현우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4~5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81138601"/>
                  </a:ext>
                </a:extLst>
              </a:tr>
              <a:tr h="40232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70</a:t>
                      </a:r>
                      <a:r>
                        <a:rPr lang="ko-KR" sz="1500" kern="0">
                          <a:effectLst/>
                        </a:rPr>
                        <a:t>부</a:t>
                      </a:r>
                      <a:r>
                        <a:rPr lang="en-US" sz="1500" kern="0">
                          <a:effectLst/>
                        </a:rPr>
                        <a:t> 3732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회색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 err="1">
                          <a:effectLst/>
                        </a:rPr>
                        <a:t>단대동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 err="1">
                          <a:effectLst/>
                        </a:rPr>
                        <a:t>상대원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>
                          <a:effectLst/>
                        </a:rPr>
                        <a:t>하대원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김덕수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4~5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9289250"/>
                  </a:ext>
                </a:extLst>
              </a:tr>
              <a:tr h="40232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144</a:t>
                      </a:r>
                      <a:r>
                        <a:rPr lang="ko-KR" sz="1500" kern="0">
                          <a:effectLst/>
                        </a:rPr>
                        <a:t>두</a:t>
                      </a:r>
                      <a:r>
                        <a:rPr lang="en-US" sz="1500" kern="0">
                          <a:effectLst/>
                        </a:rPr>
                        <a:t> 1439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검정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>
                          <a:effectLst/>
                        </a:rPr>
                        <a:t>판교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>
                          <a:effectLst/>
                        </a:rPr>
                        <a:t>아름마을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김동한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4~6</a:t>
                      </a:r>
                      <a:r>
                        <a:rPr lang="ko-KR" sz="1500" kern="0" dirty="0">
                          <a:effectLst/>
                        </a:rPr>
                        <a:t>명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532588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1CF50F64-EAF8-2256-7FEE-E4538830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949" y="1449619"/>
            <a:ext cx="160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주일</a:t>
            </a:r>
            <a:endParaRPr kumimoji="0" lang="ko-KR" altLang="ko-KR" sz="11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23" name="내용 개체 틀 6">
            <a:extLst>
              <a:ext uri="{FF2B5EF4-FFF2-40B4-BE49-F238E27FC236}">
                <a16:creationId xmlns:a16="http://schemas.microsoft.com/office/drawing/2014/main" id="{84EE4C9D-2D03-5099-C5C2-C9AE7A226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15448"/>
              </p:ext>
            </p:extLst>
          </p:nvPr>
        </p:nvGraphicFramePr>
        <p:xfrm>
          <a:off x="645575" y="4907899"/>
          <a:ext cx="5363339" cy="142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306">
                  <a:extLst>
                    <a:ext uri="{9D8B030D-6E8A-4147-A177-3AD203B41FA5}">
                      <a16:colId xmlns:a16="http://schemas.microsoft.com/office/drawing/2014/main" val="1233805552"/>
                    </a:ext>
                  </a:extLst>
                </a:gridCol>
                <a:gridCol w="2151735">
                  <a:extLst>
                    <a:ext uri="{9D8B030D-6E8A-4147-A177-3AD203B41FA5}">
                      <a16:colId xmlns:a16="http://schemas.microsoft.com/office/drawing/2014/main" val="890880257"/>
                    </a:ext>
                  </a:extLst>
                </a:gridCol>
                <a:gridCol w="926578">
                  <a:extLst>
                    <a:ext uri="{9D8B030D-6E8A-4147-A177-3AD203B41FA5}">
                      <a16:colId xmlns:a16="http://schemas.microsoft.com/office/drawing/2014/main" val="2705653885"/>
                    </a:ext>
                  </a:extLst>
                </a:gridCol>
                <a:gridCol w="911720">
                  <a:extLst>
                    <a:ext uri="{9D8B030D-6E8A-4147-A177-3AD203B41FA5}">
                      <a16:colId xmlns:a16="http://schemas.microsoft.com/office/drawing/2014/main" val="4268823864"/>
                    </a:ext>
                  </a:extLst>
                </a:gridCol>
              </a:tblGrid>
              <a:tr h="380447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>
                          <a:effectLst/>
                        </a:rPr>
                        <a:t>차량 번호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>
                          <a:effectLst/>
                        </a:rPr>
                        <a:t>방 면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운전자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88" marR="6088" marT="6088" marB="608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평균탑승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extLst>
                  <a:ext uri="{0D108BD9-81ED-4DB2-BD59-A6C34878D82A}">
                    <a16:rowId xmlns:a16="http://schemas.microsoft.com/office/drawing/2014/main" val="2670049651"/>
                  </a:ext>
                </a:extLst>
              </a:tr>
              <a:tr h="52040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1091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 dirty="0">
                          <a:effectLst/>
                        </a:rPr>
                        <a:t>회색</a:t>
                      </a:r>
                      <a:r>
                        <a:rPr lang="en-US" sz="1500" kern="0" dirty="0">
                          <a:effectLst/>
                        </a:rPr>
                        <a:t>)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논골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수진동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신흥동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태평동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안정호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88" marR="6088" marT="6088" marB="608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3~7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extLst>
                  <a:ext uri="{0D108BD9-81ED-4DB2-BD59-A6C34878D82A}">
                    <a16:rowId xmlns:a16="http://schemas.microsoft.com/office/drawing/2014/main" val="510027314"/>
                  </a:ext>
                </a:extLst>
              </a:tr>
              <a:tr h="52040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144</a:t>
                      </a:r>
                      <a:r>
                        <a:rPr lang="ko-KR" sz="1500" kern="0">
                          <a:effectLst/>
                        </a:rPr>
                        <a:t>두</a:t>
                      </a:r>
                      <a:r>
                        <a:rPr lang="en-US" sz="1500" kern="0">
                          <a:effectLst/>
                        </a:rPr>
                        <a:t> 1439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 dirty="0">
                          <a:effectLst/>
                        </a:rPr>
                        <a:t>검정</a:t>
                      </a:r>
                      <a:r>
                        <a:rPr lang="en-US" sz="1500" kern="0" dirty="0">
                          <a:effectLst/>
                        </a:rPr>
                        <a:t>)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판교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아름마을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김동한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88" marR="6088" marT="6088" marB="608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1~3</a:t>
                      </a:r>
                      <a:r>
                        <a:rPr lang="ko-KR" sz="1500" kern="0" dirty="0">
                          <a:effectLst/>
                        </a:rPr>
                        <a:t>명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1396" marR="41396" marT="11364" marB="11364" anchor="ctr"/>
                </a:tc>
                <a:extLst>
                  <a:ext uri="{0D108BD9-81ED-4DB2-BD59-A6C34878D82A}">
                    <a16:rowId xmlns:a16="http://schemas.microsoft.com/office/drawing/2014/main" val="2343314151"/>
                  </a:ext>
                </a:extLst>
              </a:tr>
            </a:tbl>
          </a:graphicData>
        </a:graphic>
      </p:graphicFrame>
      <p:sp>
        <p:nvSpPr>
          <p:cNvPr id="26" name="Rectangle 1">
            <a:extLst>
              <a:ext uri="{FF2B5EF4-FFF2-40B4-BE49-F238E27FC236}">
                <a16:creationId xmlns:a16="http://schemas.microsoft.com/office/drawing/2014/main" id="{130525A2-7C57-64E6-B3F9-D8545FE6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949" y="4493980"/>
            <a:ext cx="160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수요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일</a:t>
            </a:r>
            <a:endParaRPr kumimoji="0" lang="ko-KR" altLang="ko-KR" sz="11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16DDF216-ADCC-7954-ADFF-4B6392BFA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95852"/>
              </p:ext>
            </p:extLst>
          </p:nvPr>
        </p:nvGraphicFramePr>
        <p:xfrm>
          <a:off x="6183088" y="1857102"/>
          <a:ext cx="5363339" cy="1940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986">
                  <a:extLst>
                    <a:ext uri="{9D8B030D-6E8A-4147-A177-3AD203B41FA5}">
                      <a16:colId xmlns:a16="http://schemas.microsoft.com/office/drawing/2014/main" val="812131074"/>
                    </a:ext>
                  </a:extLst>
                </a:gridCol>
                <a:gridCol w="2168054">
                  <a:extLst>
                    <a:ext uri="{9D8B030D-6E8A-4147-A177-3AD203B41FA5}">
                      <a16:colId xmlns:a16="http://schemas.microsoft.com/office/drawing/2014/main" val="1113397572"/>
                    </a:ext>
                  </a:extLst>
                </a:gridCol>
                <a:gridCol w="926579">
                  <a:extLst>
                    <a:ext uri="{9D8B030D-6E8A-4147-A177-3AD203B41FA5}">
                      <a16:colId xmlns:a16="http://schemas.microsoft.com/office/drawing/2014/main" val="604433448"/>
                    </a:ext>
                  </a:extLst>
                </a:gridCol>
                <a:gridCol w="911720">
                  <a:extLst>
                    <a:ext uri="{9D8B030D-6E8A-4147-A177-3AD203B41FA5}">
                      <a16:colId xmlns:a16="http://schemas.microsoft.com/office/drawing/2014/main" val="3757519554"/>
                    </a:ext>
                  </a:extLst>
                </a:gridCol>
              </a:tblGrid>
              <a:tr h="35680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차량 번호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방 면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운전자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평균탑승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28418332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1091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회색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 err="1">
                          <a:effectLst/>
                        </a:rPr>
                        <a:t>논골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 err="1">
                          <a:effectLst/>
                        </a:rPr>
                        <a:t>수진동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>
                          <a:effectLst/>
                        </a:rPr>
                        <a:t>신흥동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 err="1">
                          <a:effectLst/>
                        </a:rPr>
                        <a:t>태평동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안정호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2~4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9421388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1365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흰색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>
                          <a:effectLst/>
                        </a:rPr>
                        <a:t>광주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>
                          <a:effectLst/>
                        </a:rPr>
                        <a:t>하대원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당회원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3~4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7473027"/>
                  </a:ext>
                </a:extLst>
              </a:tr>
              <a:tr h="527883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144</a:t>
                      </a:r>
                      <a:r>
                        <a:rPr lang="ko-KR" sz="1500" kern="0">
                          <a:effectLst/>
                        </a:rPr>
                        <a:t>두</a:t>
                      </a:r>
                      <a:r>
                        <a:rPr lang="en-US" sz="1500" kern="0">
                          <a:effectLst/>
                        </a:rPr>
                        <a:t> 1439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검정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판교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아름마을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김동한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3~4</a:t>
                      </a:r>
                      <a:r>
                        <a:rPr lang="ko-KR" sz="1500" kern="0" dirty="0">
                          <a:effectLst/>
                        </a:rPr>
                        <a:t>명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3424174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8ECD85B7-E184-860E-E45C-147B5B8C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992" y="1449619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금요심야기도회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(</a:t>
            </a:r>
            <a:r>
              <a:rPr kumimoji="0" lang="ko-KR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귀가만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)</a:t>
            </a:r>
            <a:endParaRPr kumimoji="0" lang="en-US" altLang="ko-KR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4A85C433-0DCA-002C-9F91-C37132FB8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42719"/>
              </p:ext>
            </p:extLst>
          </p:nvPr>
        </p:nvGraphicFramePr>
        <p:xfrm>
          <a:off x="6183086" y="4459542"/>
          <a:ext cx="5363339" cy="185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986">
                  <a:extLst>
                    <a:ext uri="{9D8B030D-6E8A-4147-A177-3AD203B41FA5}">
                      <a16:colId xmlns:a16="http://schemas.microsoft.com/office/drawing/2014/main" val="3900148059"/>
                    </a:ext>
                  </a:extLst>
                </a:gridCol>
                <a:gridCol w="2168054">
                  <a:extLst>
                    <a:ext uri="{9D8B030D-6E8A-4147-A177-3AD203B41FA5}">
                      <a16:colId xmlns:a16="http://schemas.microsoft.com/office/drawing/2014/main" val="2299352603"/>
                    </a:ext>
                  </a:extLst>
                </a:gridCol>
                <a:gridCol w="926579">
                  <a:extLst>
                    <a:ext uri="{9D8B030D-6E8A-4147-A177-3AD203B41FA5}">
                      <a16:colId xmlns:a16="http://schemas.microsoft.com/office/drawing/2014/main" val="1771214693"/>
                    </a:ext>
                  </a:extLst>
                </a:gridCol>
                <a:gridCol w="911720">
                  <a:extLst>
                    <a:ext uri="{9D8B030D-6E8A-4147-A177-3AD203B41FA5}">
                      <a16:colId xmlns:a16="http://schemas.microsoft.com/office/drawing/2014/main" val="788787403"/>
                    </a:ext>
                  </a:extLst>
                </a:gridCol>
              </a:tblGrid>
              <a:tr h="34143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차량 번호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방 면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운전자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평균탑승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7806869"/>
                  </a:ext>
                </a:extLst>
              </a:tr>
              <a:tr h="34143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1091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회색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 dirty="0" err="1">
                          <a:effectLst/>
                        </a:rPr>
                        <a:t>논골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 err="1">
                          <a:effectLst/>
                        </a:rPr>
                        <a:t>수진동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>
                          <a:effectLst/>
                        </a:rPr>
                        <a:t>신흥동</a:t>
                      </a:r>
                      <a:r>
                        <a:rPr lang="en-US" sz="1500" kern="0" dirty="0">
                          <a:effectLst/>
                        </a:rPr>
                        <a:t>, </a:t>
                      </a:r>
                      <a:r>
                        <a:rPr lang="ko-KR" sz="1500" kern="0" dirty="0" err="1">
                          <a:effectLst/>
                        </a:rPr>
                        <a:t>태평동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안정호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4~7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0984298"/>
                  </a:ext>
                </a:extLst>
              </a:tr>
              <a:tr h="34143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78</a:t>
                      </a:r>
                      <a:r>
                        <a:rPr lang="ko-KR" sz="1500" kern="0">
                          <a:effectLst/>
                        </a:rPr>
                        <a:t>어</a:t>
                      </a:r>
                      <a:r>
                        <a:rPr lang="en-US" sz="1500" kern="0">
                          <a:effectLst/>
                        </a:rPr>
                        <a:t> 1365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흰색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광주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하대원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당회원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4~5</a:t>
                      </a:r>
                      <a:r>
                        <a:rPr lang="ko-KR" sz="1500" kern="0">
                          <a:effectLst/>
                        </a:rPr>
                        <a:t>명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65076139"/>
                  </a:ext>
                </a:extLst>
              </a:tr>
              <a:tr h="34143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>
                          <a:effectLst/>
                        </a:rPr>
                        <a:t>144</a:t>
                      </a:r>
                      <a:r>
                        <a:rPr lang="ko-KR" sz="1500" kern="0">
                          <a:effectLst/>
                        </a:rPr>
                        <a:t>두</a:t>
                      </a:r>
                      <a:r>
                        <a:rPr lang="en-US" sz="1500" kern="0">
                          <a:effectLst/>
                        </a:rPr>
                        <a:t> 1439</a:t>
                      </a:r>
                      <a:br>
                        <a:rPr lang="en-US" sz="1500" kern="0">
                          <a:effectLst/>
                        </a:rPr>
                      </a:br>
                      <a:r>
                        <a:rPr lang="en-US" sz="1500" kern="0">
                          <a:effectLst/>
                        </a:rPr>
                        <a:t>(</a:t>
                      </a:r>
                      <a:r>
                        <a:rPr lang="ko-KR" sz="1500" kern="0">
                          <a:effectLst/>
                        </a:rPr>
                        <a:t>검정</a:t>
                      </a:r>
                      <a:r>
                        <a:rPr lang="en-US" sz="1500" kern="0">
                          <a:effectLst/>
                        </a:rPr>
                        <a:t>)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판교</a:t>
                      </a:r>
                      <a:r>
                        <a:rPr lang="en-US" sz="1500" kern="0">
                          <a:effectLst/>
                        </a:rPr>
                        <a:t>, </a:t>
                      </a:r>
                      <a:r>
                        <a:rPr lang="ko-KR" sz="1500" kern="0">
                          <a:effectLst/>
                        </a:rPr>
                        <a:t>아름마을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500" kern="0">
                          <a:effectLst/>
                        </a:rPr>
                        <a:t>김동한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0" dirty="0">
                          <a:effectLst/>
                        </a:rPr>
                        <a:t>2~3</a:t>
                      </a:r>
                      <a:r>
                        <a:rPr lang="ko-KR" sz="1500" kern="0" dirty="0">
                          <a:effectLst/>
                        </a:rPr>
                        <a:t>명</a:t>
                      </a:r>
                      <a:endParaRPr lang="ko-KR" sz="15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25444949"/>
                  </a:ext>
                </a:extLst>
              </a:tr>
            </a:tbl>
          </a:graphicData>
        </a:graphic>
      </p:graphicFrame>
      <p:sp>
        <p:nvSpPr>
          <p:cNvPr id="30" name="Rectangle 1">
            <a:extLst>
              <a:ext uri="{FF2B5EF4-FFF2-40B4-BE49-F238E27FC236}">
                <a16:creationId xmlns:a16="http://schemas.microsoft.com/office/drawing/2014/main" id="{F7663C8F-3711-42C7-4EED-1B8BFEC4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302" y="4030843"/>
            <a:ext cx="2574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전교인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ᆞ</a:t>
            </a:r>
            <a:r>
              <a:rPr kumimoji="0" lang="ko-KR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특별 새벽기도</a:t>
            </a:r>
            <a:endParaRPr kumimoji="0" lang="ko-KR" altLang="en-US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0850" y="479394"/>
            <a:ext cx="8362950" cy="861134"/>
          </a:xfrm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/>
              <a:t>     주차 관리 현황 </a:t>
            </a:r>
            <a:r>
              <a:rPr lang="en-US" altLang="ko-KR" sz="2800" b="0"/>
              <a:t>(</a:t>
            </a:r>
            <a:r>
              <a:rPr lang="ko-KR" altLang="en-US" sz="2800" b="0"/>
              <a:t>팀장 </a:t>
            </a:r>
            <a:r>
              <a:rPr lang="en-US" altLang="ko-KR" sz="2800" b="0"/>
              <a:t>: </a:t>
            </a:r>
            <a:r>
              <a:rPr lang="ko-KR" altLang="en-US" sz="2800" b="0"/>
              <a:t>박종찬 집사</a:t>
            </a:r>
            <a:r>
              <a:rPr lang="en-US" altLang="ko-KR" sz="2800" b="0"/>
              <a:t>)</a:t>
            </a:r>
            <a:endParaRPr lang="ko-KR" altLang="en-US" b="0"/>
          </a:p>
        </p:txBody>
      </p:sp>
      <p:sp>
        <p:nvSpPr>
          <p:cNvPr id="4" name="제목 1"/>
          <p:cNvSpPr txBox="1"/>
          <p:nvPr/>
        </p:nvSpPr>
        <p:spPr>
          <a:xfrm>
            <a:off x="838201" y="481668"/>
            <a:ext cx="2152649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차량국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D48709D-0DF2-B124-CA09-3CD0A54F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1713390"/>
            <a:ext cx="10877939" cy="4594104"/>
          </a:xfrm>
        </p:spPr>
        <p:txBody>
          <a:bodyPr>
            <a:normAutofit fontScale="92500" lnSpcReduction="20000"/>
          </a:bodyPr>
          <a:lstStyle/>
          <a:p>
            <a:pPr marL="815975" lvl="1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예배별 주차 대수 </a:t>
            </a:r>
            <a:b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및 관리현황</a:t>
            </a:r>
            <a:endParaRPr kumimoji="0" lang="en-US" altLang="ko-KR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9138" lvl="1" indent="-360363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endParaRPr lang="en-US" altLang="ko-KR" sz="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9138" lvl="1" indent="-360363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endParaRPr lang="en-US" altLang="ko-KR" sz="5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9138" lvl="1" indent="-360363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endParaRPr lang="en-US" altLang="ko-KR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9138" lvl="1" indent="-360363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endParaRPr kumimoji="0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15975" lvl="1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성남동 복지회관 주차 대수 및 주차비용</a:t>
            </a:r>
            <a:endParaRPr kumimoji="0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265238" lvl="2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주일 복지관 주차는 정확히 확인되지 않으나 주차는 하고있는 상태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(3~4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?)</a:t>
            </a:r>
            <a:endParaRPr kumimoji="0" lang="en-US" altLang="ko-K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265238" lvl="2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주차비 지원은 현재 안하고 있음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주차비 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1,2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천원 정도로 먼저 선지급 후 교회에서 지급하나 어색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쑥스럽다는 이유로 청구 안함</a:t>
            </a:r>
            <a:endParaRPr kumimoji="0" lang="en-US" altLang="ko-KR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8038" lvl="2" indent="0" latinLnBrk="0">
              <a:lnSpc>
                <a:spcPct val="110000"/>
              </a:lnSpc>
              <a:spcAft>
                <a:spcPts val="300"/>
              </a:spcAft>
              <a:buNone/>
            </a:pP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      </a:t>
            </a: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건당으로 하셔도 되고</a:t>
            </a: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모아서 하셔도 되니 신청하셔서 수령 바랍니다</a:t>
            </a:r>
            <a:endParaRPr kumimoji="0" lang="en-US" altLang="ko-KR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65238" lvl="2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15975" lvl="1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tabLst>
                <a:tab pos="358775" algn="l"/>
              </a:tabLst>
            </a:pP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현재 주차부 봉사</a:t>
            </a:r>
            <a:endParaRPr kumimoji="0" lang="ko-KR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265238" lvl="2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팀장 외 서세석 장로가 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부예배 전 봉사</a:t>
            </a:r>
            <a:endParaRPr kumimoji="0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265238" lvl="2" indent="-457200" latinLnBrk="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추가로 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7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남 허정호 성도가 주차팀원으로 활동할 예정</a:t>
            </a:r>
            <a:endParaRPr kumimoji="0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내용 개체 틀 3">
            <a:extLst>
              <a:ext uri="{FF2B5EF4-FFF2-40B4-BE49-F238E27FC236}">
                <a16:creationId xmlns:a16="http://schemas.microsoft.com/office/drawing/2014/main" id="{1A9EFB24-BFE1-A4C2-FEEC-8E29C286D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90242"/>
              </p:ext>
            </p:extLst>
          </p:nvPr>
        </p:nvGraphicFramePr>
        <p:xfrm>
          <a:off x="3872204" y="1740248"/>
          <a:ext cx="7081936" cy="132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397">
                  <a:extLst>
                    <a:ext uri="{9D8B030D-6E8A-4147-A177-3AD203B41FA5}">
                      <a16:colId xmlns:a16="http://schemas.microsoft.com/office/drawing/2014/main" val="3000927904"/>
                    </a:ext>
                  </a:extLst>
                </a:gridCol>
                <a:gridCol w="1898647">
                  <a:extLst>
                    <a:ext uri="{9D8B030D-6E8A-4147-A177-3AD203B41FA5}">
                      <a16:colId xmlns:a16="http://schemas.microsoft.com/office/drawing/2014/main" val="1271212497"/>
                    </a:ext>
                  </a:extLst>
                </a:gridCol>
                <a:gridCol w="3428892">
                  <a:extLst>
                    <a:ext uri="{9D8B030D-6E8A-4147-A177-3AD203B41FA5}">
                      <a16:colId xmlns:a16="http://schemas.microsoft.com/office/drawing/2014/main" val="609322226"/>
                    </a:ext>
                  </a:extLst>
                </a:gridCol>
              </a:tblGrid>
              <a:tr h="3323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900" kern="100">
                          <a:effectLst/>
                        </a:rPr>
                        <a:t>예배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900" kern="100">
                          <a:effectLst/>
                        </a:rPr>
                        <a:t>주차대수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900" kern="100">
                          <a:effectLst/>
                        </a:rPr>
                        <a:t>특기사항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700142"/>
                  </a:ext>
                </a:extLst>
              </a:tr>
              <a:tr h="3323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r>
                        <a:rPr lang="ko-KR" sz="1900" kern="100">
                          <a:effectLst/>
                        </a:rPr>
                        <a:t>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10</a:t>
                      </a:r>
                      <a:r>
                        <a:rPr lang="ko-KR" sz="1900" kern="100">
                          <a:effectLst/>
                        </a:rPr>
                        <a:t>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022944"/>
                  </a:ext>
                </a:extLst>
              </a:tr>
              <a:tr h="3323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r>
                        <a:rPr lang="ko-KR" sz="1900" kern="100">
                          <a:effectLst/>
                        </a:rPr>
                        <a:t>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15</a:t>
                      </a:r>
                      <a:r>
                        <a:rPr lang="ko-KR" sz="1900" kern="100">
                          <a:effectLst/>
                        </a:rPr>
                        <a:t>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900" kern="100">
                          <a:effectLst/>
                        </a:rPr>
                        <a:t>예배 후 </a:t>
                      </a:r>
                      <a:r>
                        <a:rPr lang="en-US" sz="1900" kern="100">
                          <a:effectLst/>
                        </a:rPr>
                        <a:t>7</a:t>
                      </a:r>
                      <a:r>
                        <a:rPr lang="ko-KR" sz="1900" kern="100">
                          <a:effectLst/>
                        </a:rPr>
                        <a:t>대 정도 출차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5445"/>
                  </a:ext>
                </a:extLst>
              </a:tr>
              <a:tr h="3323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3</a:t>
                      </a:r>
                      <a:r>
                        <a:rPr lang="ko-KR" sz="1900" kern="100">
                          <a:effectLst/>
                        </a:rPr>
                        <a:t>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</a:rPr>
                        <a:t>23</a:t>
                      </a:r>
                      <a:r>
                        <a:rPr lang="ko-KR" sz="1900" kern="100">
                          <a:effectLst/>
                        </a:rPr>
                        <a:t>대</a:t>
                      </a:r>
                      <a:endParaRPr lang="ko-KR" sz="1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r>
                        <a:rPr lang="ko-KR" sz="1900" kern="100" dirty="0">
                          <a:effectLst/>
                        </a:rPr>
                        <a:t>부 잔여 대수</a:t>
                      </a:r>
                      <a:r>
                        <a:rPr lang="en-US" sz="1900" kern="100" dirty="0">
                          <a:effectLst/>
                        </a:rPr>
                        <a:t>+</a:t>
                      </a:r>
                      <a:r>
                        <a:rPr lang="ko-KR" sz="1900" kern="100" dirty="0">
                          <a:effectLst/>
                        </a:rPr>
                        <a:t>추가 </a:t>
                      </a:r>
                      <a:r>
                        <a:rPr lang="en-US" sz="1900" kern="100" dirty="0">
                          <a:effectLst/>
                        </a:rPr>
                        <a:t>15</a:t>
                      </a:r>
                      <a:r>
                        <a:rPr lang="ko-KR" sz="1900" kern="100" dirty="0">
                          <a:effectLst/>
                        </a:rPr>
                        <a:t>대</a:t>
                      </a:r>
                      <a:endParaRPr lang="ko-KR" sz="1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75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2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0850" y="479394"/>
            <a:ext cx="8362950" cy="861134"/>
          </a:xfrm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/>
              <a:t>     기타 토의 및 과제</a:t>
            </a:r>
            <a:endParaRPr lang="ko-KR" altLang="en-US" b="0"/>
          </a:p>
        </p:txBody>
      </p:sp>
      <p:sp>
        <p:nvSpPr>
          <p:cNvPr id="4" name="제목 1"/>
          <p:cNvSpPr txBox="1"/>
          <p:nvPr/>
        </p:nvSpPr>
        <p:spPr>
          <a:xfrm>
            <a:off x="838201" y="481668"/>
            <a:ext cx="2152649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차량국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AE644FC-ED92-824E-9974-1D914B89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566112"/>
          </a:xfrm>
        </p:spPr>
        <p:txBody>
          <a:bodyPr>
            <a:normAutofit/>
          </a:bodyPr>
          <a:lstStyle/>
          <a:p>
            <a:pPr marL="512763" indent="-485775" latinLnBrk="0">
              <a:spcAft>
                <a:spcPts val="600"/>
              </a:spcAft>
              <a:buFont typeface="+mj-lt"/>
              <a:buAutoNum type="arabicPeriod"/>
            </a:pP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차량운행 탑승인원 </a:t>
            </a: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– </a:t>
            </a: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고령화</a:t>
            </a: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인원 감소로 효율 저하</a:t>
            </a: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(3~5</a:t>
            </a:r>
            <a:r>
              <a:rPr kumimoji="0" lang="ko-KR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</a:t>
            </a:r>
            <a:r>
              <a:rPr kumimoji="0" lang="en-US" altLang="ko-K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marL="1166813" lvl="2" indent="-4762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r>
              <a:rPr kumimoji="0" lang="ko-K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원거리 인원 문제 </a:t>
            </a:r>
            <a:r>
              <a:rPr kumimoji="0" lang="en-US" altLang="ko-K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kumimoji="0" lang="ko-K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광주 외 지역 인원 타당성 검토</a:t>
            </a: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166813" lvl="2" indent="-4762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r>
              <a:rPr kumimoji="0" lang="ko-K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중</a:t>
            </a:r>
            <a:r>
              <a:rPr kumimoji="0" lang="en-US" altLang="ko-K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·</a:t>
            </a:r>
            <a:r>
              <a:rPr kumimoji="0" lang="ko-K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장기적 대책 필요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lvl="2" indent="-4762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15925" indent="-514350" latinLnBrk="0">
              <a:spcAft>
                <a:spcPts val="600"/>
              </a:spcAft>
              <a:buFont typeface="+mj-lt"/>
              <a:buAutoNum type="arabicPeriod"/>
              <a:tabLst>
                <a:tab pos="719138" algn="l"/>
              </a:tabLst>
            </a:pPr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교회 주차장 개방 문제</a:t>
            </a:r>
            <a:endParaRPr lang="en-US" altLang="ko-KR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73125" lvl="1" indent="-5143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주변 상가 및 명절 때 일시 개방 요구</a:t>
            </a:r>
            <a:endParaRPr kumimoji="0" lang="en-US" altLang="ko-KR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73125" lvl="1" indent="-5143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 사회적 봉사 차원에서 평일 개방 검토 중이나 구조와 관리의 어려움으로 쉽지 않음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73125" lvl="1" indent="-514350" latinLnBrk="0">
              <a:spcAft>
                <a:spcPts val="600"/>
              </a:spcAft>
              <a:buFont typeface="+mj-lt"/>
              <a:buAutoNum type="alphaUcPeriod"/>
              <a:tabLst>
                <a:tab pos="719138" algn="l"/>
              </a:tabLst>
            </a:pP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명절 때 교우 방문가족들은 관리자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관리집사 또는 대체인원</a:t>
            </a:r>
            <a:r>
              <a:rPr kumimoji="0" lang="en-US" altLang="ko-K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kumimoji="0" lang="ko-KR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연락망을 공유하여 주차 허용 예정</a:t>
            </a:r>
            <a:endParaRPr kumimoji="0" lang="en-US" altLang="ko-K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71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1028" y="479394"/>
            <a:ext cx="8022771" cy="861134"/>
          </a:xfrm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/>
              <a:t>  사랑의 연탄나눔 봉사활동</a:t>
            </a:r>
            <a:endParaRPr lang="ko-KR" altLang="en-US" b="0"/>
          </a:p>
        </p:txBody>
      </p:sp>
      <p:sp>
        <p:nvSpPr>
          <p:cNvPr id="4" name="제목 1"/>
          <p:cNvSpPr txBox="1"/>
          <p:nvPr/>
        </p:nvSpPr>
        <p:spPr>
          <a:xfrm>
            <a:off x="838201" y="481668"/>
            <a:ext cx="2492828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 sz="3200">
                <a:solidFill>
                  <a:schemeClr val="bg1"/>
                </a:solidFill>
              </a:rPr>
              <a:t>기획행정국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75290"/>
            <a:ext cx="10515600" cy="4463573"/>
          </a:xfrm>
        </p:spPr>
        <p:txBody>
          <a:bodyPr>
            <a:normAutofit/>
          </a:bodyPr>
          <a:lstStyle/>
          <a:p>
            <a:pPr marL="4171950" lvl="8" indent="-514350">
              <a:buFont typeface="+mj-lt"/>
              <a:buAutoNum type="arabicPeriod"/>
              <a:defRPr/>
            </a:pPr>
            <a:endParaRPr lang="ko-KR" altLang="en-US" sz="2400"/>
          </a:p>
          <a:p>
            <a:pPr marL="0" indent="0">
              <a:buFont typeface="+mj-lt"/>
              <a:buNone/>
              <a:defRPr/>
            </a:pPr>
            <a:endParaRPr lang="ko-KR" altLang="en-US" sz="2400"/>
          </a:p>
          <a:p>
            <a:pPr marL="457200" marR="0" indent="-457200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endParaRPr lang="ko-KR" altLang="en-US" sz="2400" b="1" kern="0" spc="0">
              <a:solidFill>
                <a:srgbClr val="000000"/>
              </a:solidFill>
              <a:effectLst/>
              <a:latin typeface="함초롬돋움"/>
              <a:ea typeface="함초롬돋움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230A65-B430-FC13-6C55-E3F210FB4F82}"/>
              </a:ext>
            </a:extLst>
          </p:cNvPr>
          <p:cNvSpPr txBox="1">
            <a:spLocks/>
          </p:cNvSpPr>
          <p:nvPr/>
        </p:nvSpPr>
        <p:spPr>
          <a:xfrm>
            <a:off x="841595" y="1768530"/>
            <a:ext cx="3231642" cy="706802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후원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봉사하기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4EE5592-462F-F2EA-9B43-E9C40585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44" t="24589" r="47379" b="33296"/>
          <a:stretch>
            <a:fillRect/>
          </a:stretch>
        </p:blipFill>
        <p:spPr>
          <a:xfrm>
            <a:off x="841595" y="2739576"/>
            <a:ext cx="3231642" cy="28581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graphicFrame>
        <p:nvGraphicFramePr>
          <p:cNvPr id="7" name="표 14">
            <a:extLst>
              <a:ext uri="{FF2B5EF4-FFF2-40B4-BE49-F238E27FC236}">
                <a16:creationId xmlns:a16="http://schemas.microsoft.com/office/drawing/2014/main" id="{5B12B57B-78C8-2128-5F7E-72285E966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88821"/>
              </p:ext>
            </p:extLst>
          </p:nvPr>
        </p:nvGraphicFramePr>
        <p:xfrm>
          <a:off x="4599710" y="1660382"/>
          <a:ext cx="6750696" cy="47370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19523">
                  <a:extLst>
                    <a:ext uri="{9D8B030D-6E8A-4147-A177-3AD203B41FA5}">
                      <a16:colId xmlns:a16="http://schemas.microsoft.com/office/drawing/2014/main" val="2637877245"/>
                    </a:ext>
                  </a:extLst>
                </a:gridCol>
                <a:gridCol w="4931173">
                  <a:extLst>
                    <a:ext uri="{9D8B030D-6E8A-4147-A177-3AD203B41FA5}">
                      <a16:colId xmlns:a16="http://schemas.microsoft.com/office/drawing/2014/main" val="2655786869"/>
                    </a:ext>
                  </a:extLst>
                </a:gridCol>
              </a:tblGrid>
              <a:tr h="611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2200" b="1"/>
                        <a:t>활동일시</a:t>
                      </a:r>
                      <a:endParaRPr lang="en-US" altLang="ko-KR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11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월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18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일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토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오전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2~3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시간 내외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115368"/>
                  </a:ext>
                </a:extLst>
              </a:tr>
              <a:tr h="565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/>
                        <a:t>봉사장소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중원구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성남동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948047"/>
                  </a:ext>
                </a:extLst>
              </a:tr>
              <a:tr h="9262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200" b="1"/>
                        <a:t>봉사인원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남녀전도회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교육국 등 누구나</a:t>
                      </a:r>
                      <a:endParaRPr lang="en-US" altLang="ko-KR" sz="2200" b="1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(30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명 이상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22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463304"/>
                  </a:ext>
                </a:extLst>
              </a:tr>
              <a:tr h="101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/>
                        <a:t>후원금 모금</a:t>
                      </a:r>
                      <a:endParaRPr lang="en-US" altLang="ko-KR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22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  <a:effectLst/>
                        </a:rPr>
                        <a:t>장당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  <a:effectLst/>
                        </a:rPr>
                        <a:t>1,000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  <a:effectLst/>
                        </a:rPr>
                        <a:t>원</a:t>
                      </a:r>
                      <a:endParaRPr lang="en-US" altLang="ko-KR" sz="2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2200" b="1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2200" b="1">
                          <a:solidFill>
                            <a:srgbClr val="0070C0"/>
                          </a:solidFill>
                        </a:rPr>
                        <a:t>목표 </a:t>
                      </a:r>
                      <a:r>
                        <a:rPr lang="en-US" altLang="ko-KR" sz="2200" b="1">
                          <a:solidFill>
                            <a:srgbClr val="0070C0"/>
                          </a:solidFill>
                        </a:rPr>
                        <a:t>1,600</a:t>
                      </a:r>
                      <a:r>
                        <a:rPr lang="ko-KR" altLang="en-US" sz="2200" b="1">
                          <a:solidFill>
                            <a:srgbClr val="0070C0"/>
                          </a:solidFill>
                        </a:rPr>
                        <a:t>장</a:t>
                      </a:r>
                      <a:r>
                        <a:rPr lang="en-US" altLang="ko-KR" sz="2200" b="1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890993"/>
                  </a:ext>
                </a:extLst>
              </a:tr>
              <a:tr h="600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/>
                        <a:t>신청기간</a:t>
                      </a:r>
                      <a:endParaRPr lang="en-US" altLang="ko-KR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월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22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일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~11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월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일</a:t>
                      </a:r>
                      <a:endParaRPr lang="en-US" altLang="ko-KR" sz="22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61977"/>
                  </a:ext>
                </a:extLst>
              </a:tr>
              <a:tr h="101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/>
                        <a:t>신청방법</a:t>
                      </a:r>
                      <a:endParaRPr lang="en-US" altLang="ko-KR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후원금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ko-KR" altLang="en-US" sz="2200" b="1">
                          <a:solidFill>
                            <a:srgbClr val="003300"/>
                          </a:solidFill>
                        </a:rPr>
                        <a:t>구제헌금봉투 이용 </a:t>
                      </a:r>
                      <a:endParaRPr lang="en-US" altLang="ko-KR" sz="2200" b="1">
                        <a:solidFill>
                          <a:srgbClr val="003300"/>
                        </a:solidFill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2200" b="1">
                          <a:solidFill>
                            <a:srgbClr val="002060"/>
                          </a:solidFill>
                        </a:rPr>
                        <a:t>봉사활동 </a:t>
                      </a:r>
                      <a:r>
                        <a:rPr lang="en-US" altLang="ko-KR" sz="2200" b="1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ko-KR" altLang="en-US" sz="2200" b="1">
                          <a:solidFill>
                            <a:srgbClr val="003300"/>
                          </a:solidFill>
                        </a:rPr>
                        <a:t>신청서 작성</a:t>
                      </a:r>
                      <a:r>
                        <a:rPr lang="en-US" altLang="ko-KR" sz="2200" b="1">
                          <a:solidFill>
                            <a:srgbClr val="003300"/>
                          </a:solidFill>
                        </a:rPr>
                        <a:t>(</a:t>
                      </a:r>
                      <a:r>
                        <a:rPr lang="ko-KR" altLang="en-US" sz="2200" b="1">
                          <a:solidFill>
                            <a:srgbClr val="003300"/>
                          </a:solidFill>
                        </a:rPr>
                        <a:t>개인</a:t>
                      </a:r>
                      <a:r>
                        <a:rPr lang="en-US" altLang="ko-KR" sz="2200" b="1">
                          <a:solidFill>
                            <a:srgbClr val="003300"/>
                          </a:solidFill>
                        </a:rPr>
                        <a:t>,</a:t>
                      </a:r>
                      <a:r>
                        <a:rPr lang="ko-KR" altLang="en-US" sz="2200" b="1">
                          <a:solidFill>
                            <a:srgbClr val="003300"/>
                          </a:solidFill>
                        </a:rPr>
                        <a:t>기관</a:t>
                      </a:r>
                      <a:r>
                        <a:rPr lang="en-US" altLang="ko-KR" sz="2200" b="1">
                          <a:solidFill>
                            <a:srgbClr val="0033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6001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AEFAC4-EA7E-34DC-47CD-8259A4257951}"/>
              </a:ext>
            </a:extLst>
          </p:cNvPr>
          <p:cNvSpPr txBox="1"/>
          <p:nvPr/>
        </p:nvSpPr>
        <p:spPr>
          <a:xfrm>
            <a:off x="808846" y="5920509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♥ </a:t>
            </a:r>
            <a:r>
              <a:rPr lang="en-US" altLang="ko-KR" b="1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1365 </a:t>
            </a:r>
            <a:r>
              <a:rPr lang="ko-KR" altLang="en-US" b="1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자원봉사 인정됩니다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19A020A-3E77-18D3-976C-75CEE026D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8149"/>
              </p:ext>
            </p:extLst>
          </p:nvPr>
        </p:nvGraphicFramePr>
        <p:xfrm>
          <a:off x="847725" y="880990"/>
          <a:ext cx="10487025" cy="5674595"/>
        </p:xfrm>
        <a:graphic>
          <a:graphicData uri="http://schemas.openxmlformats.org/drawingml/2006/table">
            <a:tbl>
              <a:tblPr/>
              <a:tblGrid>
                <a:gridCol w="680865">
                  <a:extLst>
                    <a:ext uri="{9D8B030D-6E8A-4147-A177-3AD203B41FA5}">
                      <a16:colId xmlns:a16="http://schemas.microsoft.com/office/drawing/2014/main" val="2955773241"/>
                    </a:ext>
                  </a:extLst>
                </a:gridCol>
                <a:gridCol w="859573">
                  <a:extLst>
                    <a:ext uri="{9D8B030D-6E8A-4147-A177-3AD203B41FA5}">
                      <a16:colId xmlns:a16="http://schemas.microsoft.com/office/drawing/2014/main" val="3403654767"/>
                    </a:ext>
                  </a:extLst>
                </a:gridCol>
                <a:gridCol w="1109767">
                  <a:extLst>
                    <a:ext uri="{9D8B030D-6E8A-4147-A177-3AD203B41FA5}">
                      <a16:colId xmlns:a16="http://schemas.microsoft.com/office/drawing/2014/main" val="2014221380"/>
                    </a:ext>
                  </a:extLst>
                </a:gridCol>
                <a:gridCol w="1109767">
                  <a:extLst>
                    <a:ext uri="{9D8B030D-6E8A-4147-A177-3AD203B41FA5}">
                      <a16:colId xmlns:a16="http://schemas.microsoft.com/office/drawing/2014/main" val="1933071945"/>
                    </a:ext>
                  </a:extLst>
                </a:gridCol>
                <a:gridCol w="859573">
                  <a:extLst>
                    <a:ext uri="{9D8B030D-6E8A-4147-A177-3AD203B41FA5}">
                      <a16:colId xmlns:a16="http://schemas.microsoft.com/office/drawing/2014/main" val="149931624"/>
                    </a:ext>
                  </a:extLst>
                </a:gridCol>
                <a:gridCol w="859573">
                  <a:extLst>
                    <a:ext uri="{9D8B030D-6E8A-4147-A177-3AD203B41FA5}">
                      <a16:colId xmlns:a16="http://schemas.microsoft.com/office/drawing/2014/main" val="3369958808"/>
                    </a:ext>
                  </a:extLst>
                </a:gridCol>
                <a:gridCol w="931057">
                  <a:extLst>
                    <a:ext uri="{9D8B030D-6E8A-4147-A177-3AD203B41FA5}">
                      <a16:colId xmlns:a16="http://schemas.microsoft.com/office/drawing/2014/main" val="2532904003"/>
                    </a:ext>
                  </a:extLst>
                </a:gridCol>
                <a:gridCol w="931057">
                  <a:extLst>
                    <a:ext uri="{9D8B030D-6E8A-4147-A177-3AD203B41FA5}">
                      <a16:colId xmlns:a16="http://schemas.microsoft.com/office/drawing/2014/main" val="27436217"/>
                    </a:ext>
                  </a:extLst>
                </a:gridCol>
                <a:gridCol w="861342">
                  <a:extLst>
                    <a:ext uri="{9D8B030D-6E8A-4147-A177-3AD203B41FA5}">
                      <a16:colId xmlns:a16="http://schemas.microsoft.com/office/drawing/2014/main" val="2988103925"/>
                    </a:ext>
                  </a:extLst>
                </a:gridCol>
                <a:gridCol w="785564">
                  <a:extLst>
                    <a:ext uri="{9D8B030D-6E8A-4147-A177-3AD203B41FA5}">
                      <a16:colId xmlns:a16="http://schemas.microsoft.com/office/drawing/2014/main" val="1378489483"/>
                    </a:ext>
                  </a:extLst>
                </a:gridCol>
                <a:gridCol w="785564">
                  <a:extLst>
                    <a:ext uri="{9D8B030D-6E8A-4147-A177-3AD203B41FA5}">
                      <a16:colId xmlns:a16="http://schemas.microsoft.com/office/drawing/2014/main" val="891402287"/>
                    </a:ext>
                  </a:extLst>
                </a:gridCol>
                <a:gridCol w="713323">
                  <a:extLst>
                    <a:ext uri="{9D8B030D-6E8A-4147-A177-3AD203B41FA5}">
                      <a16:colId xmlns:a16="http://schemas.microsoft.com/office/drawing/2014/main" val="2793733026"/>
                    </a:ext>
                  </a:extLst>
                </a:gridCol>
              </a:tblGrid>
              <a:tr h="300176">
                <a:tc gridSpan="12">
                  <a:txBody>
                    <a:bodyPr/>
                    <a:lstStyle/>
                    <a:p>
                      <a:pPr marL="0" marR="0" lvl="0" indent="0" algn="l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  <a:ea typeface="휴먼명조"/>
                        </a:rPr>
                        <a:t>※ </a:t>
                      </a:r>
                      <a:r>
                        <a:rPr lang="ko-KR" altLang="en-US" sz="10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  <a:ea typeface="휴먼명조"/>
                        </a:rPr>
                        <a:t>정자</a:t>
                      </a:r>
                      <a:r>
                        <a:rPr lang="en-US" altLang="ko-KR" sz="1000" b="1" kern="0" spc="0">
                          <a:solidFill>
                            <a:srgbClr val="FF0000"/>
                          </a:solidFill>
                          <a:effectLst/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  <a:ea typeface="휴먼명조"/>
                        </a:rPr>
                        <a:t>正字</a:t>
                      </a:r>
                      <a:r>
                        <a:rPr lang="en-US" altLang="ko-KR" sz="1000" b="1" kern="0" spc="0">
                          <a:solidFill>
                            <a:srgbClr val="FF0000"/>
                          </a:solidFill>
                          <a:effectLst/>
                          <a:latin typeface="HCI Poppy"/>
                          <a:ea typeface="휴먼명조"/>
                        </a:rPr>
                        <a:t>)</a:t>
                      </a:r>
                      <a:r>
                        <a:rPr lang="ko-KR" altLang="en-US" sz="1000" b="1" kern="0" spc="0">
                          <a:solidFill>
                            <a:srgbClr val="FF0000"/>
                          </a:solidFill>
                          <a:effectLst/>
                          <a:latin typeface="휴먼명조"/>
                          <a:ea typeface="휴먼명조"/>
                        </a:rPr>
                        <a:t>로 기재                                                                                                                                          </a:t>
                      </a: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◆ 단체</a:t>
                      </a: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</a:t>
                      </a: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</a:t>
                      </a: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기독교 대한성결교회 신흥교회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</a:endParaRPr>
                    </a:p>
                  </a:txBody>
                  <a:tcPr marL="60059" marR="60059" marT="30029" marB="30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65506"/>
                  </a:ext>
                </a:extLst>
              </a:tr>
              <a:tr h="242666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봉사자 정보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 봉사 활동 사항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동의 ☑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52898"/>
                  </a:ext>
                </a:extLst>
              </a:tr>
              <a:tr h="7889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생년월일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연락처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1365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 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자필서명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활동 일자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활동 시간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활동내용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활용동의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인증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희망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93124"/>
                  </a:ext>
                </a:extLst>
              </a:tr>
              <a:tr h="4247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홍○동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1995-01-23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010-1234-1234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gildong23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i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홍○동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2023-10-22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14:00~17:00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연탄배달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☑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☑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이강일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730587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4123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907789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99123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501526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292384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699039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755625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625348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~ : 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40644"/>
                  </a:ext>
                </a:extLst>
              </a:tr>
              <a:tr h="541656">
                <a:tc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 활용동의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 기재한 개인정보 및 봉사정보는 봉사실적 관리를 위하여 성명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생년월일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 참여내역 등을 「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1365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 포털시스템」에 등록하여 보유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관리하게 되며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목적 외에는 어떠한 용도로도 이용하지 않습니다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 자료는 전산기록 후 파기되며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정보주체의 개인정보 수집 및 이용에 대한 동의를 거부 시 봉사실적 기록은 되지 않습니다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 인증 희망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: </a:t>
                      </a: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봉사활동 인증은 </a:t>
                      </a:r>
                      <a:r>
                        <a:rPr lang="en-US" altLang="ko-KR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1365</a:t>
                      </a: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자원봉사포털</a:t>
                      </a:r>
                      <a:r>
                        <a:rPr lang="en-US" altLang="ko-KR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(www.1365.go.kr)</a:t>
                      </a: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기록되며</a:t>
                      </a:r>
                      <a:r>
                        <a:rPr lang="en-US" altLang="ko-KR" sz="1000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상기정보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이름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생년월일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,ID,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봉사활동사항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모두 기재되어야 인증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가능합니다</a:t>
                      </a:r>
                      <a:r>
                        <a:rPr lang="en-US" altLang="ko-KR" sz="1000" b="1" u="sng" kern="0" spc="-3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0059" marR="60059" marT="30029" marB="30029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8023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E1E14416-524F-D6E9-ABDF-DA380EF5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395258"/>
            <a:ext cx="7058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맑은 고딕" panose="020B0503020000020004" pitchFamily="50" charset="-127"/>
              </a:rPr>
              <a:t>자원봉사자 활동일지 </a:t>
            </a:r>
            <a:r>
              <a:rPr kumimoji="0" lang="en-US" altLang="ko-KR" sz="20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20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맑은 고딕" panose="020B0503020000020004" pitchFamily="50" charset="-127"/>
              </a:rPr>
              <a:t>예시</a:t>
            </a:r>
            <a:r>
              <a:rPr kumimoji="0" lang="en-US" altLang="ko-KR" sz="20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     </a:t>
            </a:r>
            <a:r>
              <a:rPr kumimoji="0" lang="en-US" altLang="ko-KR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※ </a:t>
            </a:r>
            <a:r>
              <a:rPr kumimoji="0" lang="ko-KR" altLang="en-US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단체</a:t>
            </a:r>
            <a:r>
              <a:rPr kumimoji="0" lang="en-US" altLang="ko-KR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kumimoji="0" lang="ko-KR" altLang="en-US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기관에 따라 변형하여 사용 가능</a:t>
            </a:r>
            <a:endParaRPr kumimoji="0" lang="ko-KR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12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5644</TotalTime>
  <Words>1219</Words>
  <Application>Microsoft Office PowerPoint</Application>
  <PresentationFormat>와이드스크린</PresentationFormat>
  <Paragraphs>301</Paragraphs>
  <Slides>11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HCI Poppy</vt:lpstr>
      <vt:lpstr>Microsoft GothicNeo</vt:lpstr>
      <vt:lpstr>나눔명조</vt:lpstr>
      <vt:lpstr>돋움</vt:lpstr>
      <vt:lpstr>맑은 고딕</vt:lpstr>
      <vt:lpstr>바탕</vt:lpstr>
      <vt:lpstr>한컴바탕</vt:lpstr>
      <vt:lpstr>함초롬돋움</vt:lpstr>
      <vt:lpstr>함초롬바탕</vt:lpstr>
      <vt:lpstr>휴먼명조</vt:lpstr>
      <vt:lpstr>Arial</vt:lpstr>
      <vt:lpstr>Webdings</vt:lpstr>
      <vt:lpstr>Wingdings</vt:lpstr>
      <vt:lpstr>Office 테마</vt:lpstr>
      <vt:lpstr>2023년 10월 열린국·팀장회의</vt:lpstr>
      <vt:lpstr>순서</vt:lpstr>
      <vt:lpstr>11월 목회계획</vt:lpstr>
      <vt:lpstr>12월 목회계획</vt:lpstr>
      <vt:lpstr>     차량 운행 현황</vt:lpstr>
      <vt:lpstr>     주차 관리 현황 (팀장 : 박종찬 집사)</vt:lpstr>
      <vt:lpstr>     기타 토의 및 과제</vt:lpstr>
      <vt:lpstr>  사랑의 연탄나눔 봉사활동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2023년 남전도회연합회 운영계획 오리엔테이션 (관련 교회 일정 포함)</dc:title>
  <dc:creator>MoonBae</dc:creator>
  <cp:lastModifiedBy>Song, MoonBae</cp:lastModifiedBy>
  <cp:revision>49</cp:revision>
  <cp:lastPrinted>2023-02-11T15:42:50Z</cp:lastPrinted>
  <dcterms:created xsi:type="dcterms:W3CDTF">2023-01-27T07:40:20Z</dcterms:created>
  <dcterms:modified xsi:type="dcterms:W3CDTF">2024-04-01T15:02:12Z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caa80-b45a-41c4-be35-6a080a795a59_Enabled">
    <vt:lpwstr>true</vt:lpwstr>
  </property>
  <property fmtid="{D5CDD505-2E9C-101B-9397-08002B2CF9AE}" pid="3" name="MSIP_Label_ec3caa80-b45a-41c4-be35-6a080a795a59_SetDate">
    <vt:lpwstr>2023-04-14T13:34:24Z</vt:lpwstr>
  </property>
  <property fmtid="{D5CDD505-2E9C-101B-9397-08002B2CF9AE}" pid="4" name="MSIP_Label_ec3caa80-b45a-41c4-be35-6a080a795a59_Method">
    <vt:lpwstr>Privileged</vt:lpwstr>
  </property>
  <property fmtid="{D5CDD505-2E9C-101B-9397-08002B2CF9AE}" pid="5" name="MSIP_Label_ec3caa80-b45a-41c4-be35-6a080a795a59_Name">
    <vt:lpwstr>ec3caa80-b45a-41c4-be35-6a080a795a59</vt:lpwstr>
  </property>
  <property fmtid="{D5CDD505-2E9C-101B-9397-08002B2CF9AE}" pid="6" name="MSIP_Label_ec3caa80-b45a-41c4-be35-6a080a795a59_SiteId">
    <vt:lpwstr>fee2180b-69b6-4afe-9f14-ccd70bd4c737</vt:lpwstr>
  </property>
  <property fmtid="{D5CDD505-2E9C-101B-9397-08002B2CF9AE}" pid="7" name="MSIP_Label_ec3caa80-b45a-41c4-be35-6a080a795a59_ActionId">
    <vt:lpwstr>1dcf8476-54e3-4bd1-b019-a80125d0b9fa</vt:lpwstr>
  </property>
  <property fmtid="{D5CDD505-2E9C-101B-9397-08002B2CF9AE}" pid="8" name="MSIP_Label_ec3caa80-b45a-41c4-be35-6a080a795a59_ContentBits">
    <vt:lpwstr>0</vt:lpwstr>
  </property>
</Properties>
</file>