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4" r:id="rId3"/>
    <p:sldId id="273" r:id="rId4"/>
    <p:sldId id="283" r:id="rId5"/>
    <p:sldId id="287" r:id="rId6"/>
    <p:sldId id="268" r:id="rId7"/>
    <p:sldId id="301" r:id="rId8"/>
    <p:sldId id="266" r:id="rId9"/>
    <p:sldId id="292" r:id="rId10"/>
    <p:sldId id="295" r:id="rId11"/>
    <p:sldId id="296" r:id="rId12"/>
    <p:sldId id="297" r:id="rId13"/>
    <p:sldId id="299" r:id="rId14"/>
    <p:sldId id="289" r:id="rId15"/>
    <p:sldId id="290" r:id="rId16"/>
    <p:sldId id="300" r:id="rId17"/>
    <p:sldId id="282" r:id="rId18"/>
    <p:sldId id="264" r:id="rId19"/>
    <p:sldId id="285" r:id="rId20"/>
    <p:sldId id="302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  <a:srgbClr val="0000CC"/>
    <a:srgbClr val="006600"/>
    <a:srgbClr val="FF9900"/>
    <a:srgbClr val="00CC00"/>
    <a:srgbClr val="E9EBF5"/>
    <a:srgbClr val="EAEFF7"/>
    <a:srgbClr val="CFD5EA"/>
    <a:srgbClr val="0033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95AF9-DBA1-48B9-9F6C-24D3A6CC57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8B325-2A9E-469A-BC6F-E6859C6CD36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362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본관 건평</a:t>
            </a:r>
            <a:r>
              <a:rPr lang="en-US" altLang="ko-KR"/>
              <a:t>(</a:t>
            </a:r>
            <a:r>
              <a:rPr lang="ko-KR" altLang="en-US"/>
              <a:t>네이버</a:t>
            </a:r>
            <a:r>
              <a:rPr lang="en-US" altLang="ko-KR"/>
              <a:t> </a:t>
            </a:r>
            <a:r>
              <a:rPr lang="ko-KR" altLang="en-US"/>
              <a:t>지도 평면도 측정</a:t>
            </a:r>
            <a:r>
              <a:rPr lang="en-US" altLang="ko-KR"/>
              <a:t>)</a:t>
            </a:r>
          </a:p>
          <a:p>
            <a:pPr marL="228600" indent="-228600">
              <a:buAutoNum type="arabicPeriod"/>
            </a:pPr>
            <a:r>
              <a:rPr lang="en-US" altLang="ko-KR"/>
              <a:t>12.2x34.1=416.02m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</a:pPr>
            <a:r>
              <a:rPr lang="en-US" altLang="ko-KR"/>
              <a:t>4.2x7.0=29.4m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</a:pPr>
            <a:r>
              <a:rPr lang="en-US" altLang="ko-KR"/>
              <a:t>2.9x16.3=47.27m</a:t>
            </a:r>
            <a:r>
              <a:rPr lang="en-US" altLang="ko-KR" baseline="30000"/>
              <a:t>2</a:t>
            </a:r>
          </a:p>
          <a:p>
            <a:pPr marL="0" indent="0">
              <a:buNone/>
            </a:pPr>
            <a:r>
              <a:rPr lang="ko-KR" altLang="en-US"/>
              <a:t>합계 </a:t>
            </a:r>
            <a:r>
              <a:rPr lang="en-US" altLang="ko-KR"/>
              <a:t>492.69m</a:t>
            </a:r>
            <a:r>
              <a:rPr lang="en-US" altLang="ko-KR" baseline="30000"/>
              <a:t>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785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연간 예산 </a:t>
            </a:r>
            <a:r>
              <a:rPr lang="en-US" altLang="ko-KR"/>
              <a:t>: 2000</a:t>
            </a:r>
            <a:r>
              <a:rPr lang="ko-KR" altLang="en-US"/>
              <a:t>만원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2022</a:t>
            </a:r>
            <a:r>
              <a:rPr lang="ko-KR" altLang="en-US"/>
              <a:t>년까지는 코로나로 인한 해외 단기선교가 진행되지 않았으므로 국내 선교에 전부 예산 활용하였으며</a:t>
            </a:r>
            <a:r>
              <a:rPr lang="en-US" altLang="ko-KR"/>
              <a:t>, 2023</a:t>
            </a:r>
            <a:r>
              <a:rPr lang="ko-KR" altLang="en-US"/>
              <a:t>년 해외단기 서교 진행 시 국내 배정은 상대적으로 감소 예정</a:t>
            </a:r>
            <a:br>
              <a:rPr lang="en-US" altLang="ko-KR"/>
            </a:br>
            <a:r>
              <a:rPr lang="en-US" altLang="ko-KR"/>
              <a:t>(2022</a:t>
            </a:r>
            <a:r>
              <a:rPr lang="ko-KR" altLang="en-US"/>
              <a:t>년 이월 예산 일부를 활용하여 진행 예정</a:t>
            </a:r>
            <a:r>
              <a:rPr lang="en-US" altLang="ko-KR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62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연간 예산 </a:t>
            </a:r>
            <a:r>
              <a:rPr lang="en-US" altLang="ko-KR"/>
              <a:t>: 2000</a:t>
            </a:r>
            <a:r>
              <a:rPr lang="ko-KR" altLang="en-US"/>
              <a:t>만원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2022</a:t>
            </a:r>
            <a:r>
              <a:rPr lang="ko-KR" altLang="en-US"/>
              <a:t>년까지는 코로나로 인한 해외 단기선교가 진행되지 않았으므로 국내 선교에 전부 예산 활용하였으며</a:t>
            </a:r>
            <a:r>
              <a:rPr lang="en-US" altLang="ko-KR"/>
              <a:t>, 2023</a:t>
            </a:r>
            <a:r>
              <a:rPr lang="ko-KR" altLang="en-US"/>
              <a:t>년 해외단기 서교 진행 시 국내 배정은 상대적으로 감소 예정</a:t>
            </a:r>
            <a:br>
              <a:rPr lang="en-US" altLang="ko-KR"/>
            </a:br>
            <a:r>
              <a:rPr lang="en-US" altLang="ko-KR"/>
              <a:t>(2022</a:t>
            </a:r>
            <a:r>
              <a:rPr lang="ko-KR" altLang="en-US"/>
              <a:t>년 이월 예산 일부를 활용하여 진행 예정</a:t>
            </a:r>
            <a:r>
              <a:rPr lang="en-US" altLang="ko-KR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11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본관 건평</a:t>
            </a:r>
            <a:r>
              <a:rPr lang="en-US" altLang="ko-KR"/>
              <a:t>(</a:t>
            </a:r>
            <a:r>
              <a:rPr lang="ko-KR" altLang="en-US"/>
              <a:t>네이버</a:t>
            </a:r>
            <a:r>
              <a:rPr lang="en-US" altLang="ko-KR"/>
              <a:t> </a:t>
            </a:r>
            <a:r>
              <a:rPr lang="ko-KR" altLang="en-US"/>
              <a:t>지도 평면도 측정</a:t>
            </a:r>
            <a:r>
              <a:rPr lang="en-US" altLang="ko-KR"/>
              <a:t>)</a:t>
            </a:r>
          </a:p>
          <a:p>
            <a:pPr marL="228600" indent="-228600">
              <a:buAutoNum type="arabicPeriod"/>
            </a:pPr>
            <a:r>
              <a:rPr lang="en-US" altLang="ko-KR"/>
              <a:t>12.2x34.1=416.02m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</a:pPr>
            <a:r>
              <a:rPr lang="en-US" altLang="ko-KR"/>
              <a:t>4.2x7.0=29.4m</a:t>
            </a:r>
            <a:r>
              <a:rPr lang="en-US" altLang="ko-KR" baseline="30000"/>
              <a:t>2</a:t>
            </a:r>
          </a:p>
          <a:p>
            <a:pPr marL="228600" indent="-228600">
              <a:buAutoNum type="arabicPeriod"/>
            </a:pPr>
            <a:r>
              <a:rPr lang="en-US" altLang="ko-KR"/>
              <a:t>2.9x16.3=47.27m</a:t>
            </a:r>
            <a:r>
              <a:rPr lang="en-US" altLang="ko-KR" baseline="30000"/>
              <a:t>2</a:t>
            </a:r>
          </a:p>
          <a:p>
            <a:pPr marL="0" indent="0">
              <a:buNone/>
            </a:pPr>
            <a:r>
              <a:rPr lang="ko-KR" altLang="en-US"/>
              <a:t>합계 </a:t>
            </a:r>
            <a:r>
              <a:rPr lang="en-US" altLang="ko-KR"/>
              <a:t>492.69m</a:t>
            </a:r>
            <a:r>
              <a:rPr lang="en-US" altLang="ko-KR" baseline="30000"/>
              <a:t>2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44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연간 예산 </a:t>
            </a:r>
            <a:r>
              <a:rPr lang="en-US" altLang="ko-KR"/>
              <a:t>: 2000</a:t>
            </a:r>
            <a:r>
              <a:rPr lang="ko-KR" altLang="en-US"/>
              <a:t>만원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2022</a:t>
            </a:r>
            <a:r>
              <a:rPr lang="ko-KR" altLang="en-US"/>
              <a:t>년까지는 코로나로 인한 해외 단기선교가 진행되지 않았으므로 국내 선교에 전부 예산 활용하였으며</a:t>
            </a:r>
            <a:r>
              <a:rPr lang="en-US" altLang="ko-KR"/>
              <a:t>, 2023</a:t>
            </a:r>
            <a:r>
              <a:rPr lang="ko-KR" altLang="en-US"/>
              <a:t>년 해외단기 서교 진행 시 국내 배정은 상대적으로 감소 예정</a:t>
            </a:r>
            <a:br>
              <a:rPr lang="en-US" altLang="ko-KR"/>
            </a:br>
            <a:r>
              <a:rPr lang="en-US" altLang="ko-KR"/>
              <a:t>(2022</a:t>
            </a:r>
            <a:r>
              <a:rPr lang="ko-KR" altLang="en-US"/>
              <a:t>년 이월 예산 일부를 활용하여 진행 예정</a:t>
            </a:r>
            <a:r>
              <a:rPr lang="en-US" altLang="ko-KR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4260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연간 예산 </a:t>
            </a:r>
            <a:r>
              <a:rPr lang="en-US" altLang="ko-KR"/>
              <a:t>: 2000</a:t>
            </a:r>
            <a:r>
              <a:rPr lang="ko-KR" altLang="en-US"/>
              <a:t>만원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2022</a:t>
            </a:r>
            <a:r>
              <a:rPr lang="ko-KR" altLang="en-US"/>
              <a:t>년까지는 코로나로 인한 해외 단기선교가 진행되지 않았으므로 국내 선교에 전부 예산 활용하였으며</a:t>
            </a:r>
            <a:r>
              <a:rPr lang="en-US" altLang="ko-KR"/>
              <a:t>, 2023</a:t>
            </a:r>
            <a:r>
              <a:rPr lang="ko-KR" altLang="en-US"/>
              <a:t>년 해외단기 서교 진행 시 국내 배정은 상대적으로 감소 예정</a:t>
            </a:r>
            <a:br>
              <a:rPr lang="en-US" altLang="ko-KR"/>
            </a:br>
            <a:r>
              <a:rPr lang="en-US" altLang="ko-KR"/>
              <a:t>(2022</a:t>
            </a:r>
            <a:r>
              <a:rPr lang="ko-KR" altLang="en-US"/>
              <a:t>년 이월 예산 일부를 활용하여 진행 예정</a:t>
            </a:r>
            <a:r>
              <a:rPr lang="en-US" altLang="ko-KR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87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연간 예산 </a:t>
            </a:r>
            <a:r>
              <a:rPr lang="en-US" altLang="ko-KR"/>
              <a:t>: 2000</a:t>
            </a:r>
            <a:r>
              <a:rPr lang="ko-KR" altLang="en-US"/>
              <a:t>만원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2022</a:t>
            </a:r>
            <a:r>
              <a:rPr lang="ko-KR" altLang="en-US"/>
              <a:t>년까지는 코로나로 인한 해외 단기선교가 진행되지 않았으므로 국내 선교에 전부 예산 활용하였으며</a:t>
            </a:r>
            <a:r>
              <a:rPr lang="en-US" altLang="ko-KR"/>
              <a:t>, 2023</a:t>
            </a:r>
            <a:r>
              <a:rPr lang="ko-KR" altLang="en-US"/>
              <a:t>년 해외단기 서교 진행 시 국내 배정은 상대적으로 감소 예정</a:t>
            </a:r>
            <a:br>
              <a:rPr lang="en-US" altLang="ko-KR"/>
            </a:br>
            <a:r>
              <a:rPr lang="en-US" altLang="ko-KR"/>
              <a:t>(2022</a:t>
            </a:r>
            <a:r>
              <a:rPr lang="ko-KR" altLang="en-US"/>
              <a:t>년 이월 예산 일부를 활용하여 진행 예정</a:t>
            </a:r>
            <a:r>
              <a:rPr lang="en-US" altLang="ko-KR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383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연간 예산 </a:t>
            </a:r>
            <a:r>
              <a:rPr lang="en-US" altLang="ko-KR"/>
              <a:t>: 2000</a:t>
            </a:r>
            <a:r>
              <a:rPr lang="ko-KR" altLang="en-US"/>
              <a:t>만원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2022</a:t>
            </a:r>
            <a:r>
              <a:rPr lang="ko-KR" altLang="en-US"/>
              <a:t>년까지는 코로나로 인한 해외 단기선교가 진행되지 않았으므로 국내 선교에 전부 예산 활용하였으며</a:t>
            </a:r>
            <a:r>
              <a:rPr lang="en-US" altLang="ko-KR"/>
              <a:t>, 2023</a:t>
            </a:r>
            <a:r>
              <a:rPr lang="ko-KR" altLang="en-US"/>
              <a:t>년 해외단기 서교 진행 시 국내 배정은 상대적으로 감소 예정</a:t>
            </a:r>
            <a:br>
              <a:rPr lang="en-US" altLang="ko-KR"/>
            </a:br>
            <a:r>
              <a:rPr lang="en-US" altLang="ko-KR"/>
              <a:t>(2022</a:t>
            </a:r>
            <a:r>
              <a:rPr lang="ko-KR" altLang="en-US"/>
              <a:t>년 이월 예산 일부를 활용하여 진행 예정</a:t>
            </a:r>
            <a:r>
              <a:rPr lang="en-US" altLang="ko-KR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336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연간 예산 </a:t>
            </a:r>
            <a:r>
              <a:rPr lang="en-US" altLang="ko-KR"/>
              <a:t>: 2000</a:t>
            </a:r>
            <a:r>
              <a:rPr lang="ko-KR" altLang="en-US"/>
              <a:t>만원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2022</a:t>
            </a:r>
            <a:r>
              <a:rPr lang="ko-KR" altLang="en-US"/>
              <a:t>년까지는 코로나로 인한 해외 단기선교가 진행되지 않았으므로 국내 선교에 전부 예산 활용하였으며</a:t>
            </a:r>
            <a:r>
              <a:rPr lang="en-US" altLang="ko-KR"/>
              <a:t>, 2023</a:t>
            </a:r>
            <a:r>
              <a:rPr lang="ko-KR" altLang="en-US"/>
              <a:t>년 해외단기 서교 진행 시 국내 배정은 상대적으로 감소 예정</a:t>
            </a:r>
            <a:br>
              <a:rPr lang="en-US" altLang="ko-KR"/>
            </a:br>
            <a:r>
              <a:rPr lang="en-US" altLang="ko-KR"/>
              <a:t>(2022</a:t>
            </a:r>
            <a:r>
              <a:rPr lang="ko-KR" altLang="en-US"/>
              <a:t>년 이월 예산 일부를 활용하여 진행 예정</a:t>
            </a:r>
            <a:r>
              <a:rPr lang="en-US" altLang="ko-KR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288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연간 예산 </a:t>
            </a:r>
            <a:r>
              <a:rPr lang="en-US" altLang="ko-KR"/>
              <a:t>: 2000</a:t>
            </a:r>
            <a:r>
              <a:rPr lang="ko-KR" altLang="en-US"/>
              <a:t>만원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2022</a:t>
            </a:r>
            <a:r>
              <a:rPr lang="ko-KR" altLang="en-US"/>
              <a:t>년까지는 코로나로 인한 해외 단기선교가 진행되지 않았으므로 국내 선교에 전부 예산 활용하였으며</a:t>
            </a:r>
            <a:r>
              <a:rPr lang="en-US" altLang="ko-KR"/>
              <a:t>, 2023</a:t>
            </a:r>
            <a:r>
              <a:rPr lang="ko-KR" altLang="en-US"/>
              <a:t>년 해외단기 서교 진행 시 국내 배정은 상대적으로 감소 예정</a:t>
            </a:r>
            <a:br>
              <a:rPr lang="en-US" altLang="ko-KR"/>
            </a:br>
            <a:r>
              <a:rPr lang="en-US" altLang="ko-KR"/>
              <a:t>(2022</a:t>
            </a:r>
            <a:r>
              <a:rPr lang="ko-KR" altLang="en-US"/>
              <a:t>년 이월 예산 일부를 활용하여 진행 예정</a:t>
            </a:r>
            <a:r>
              <a:rPr lang="en-US" altLang="ko-KR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533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교회 연간 예산 </a:t>
            </a:r>
            <a:r>
              <a:rPr lang="en-US" altLang="ko-KR"/>
              <a:t>: 2000</a:t>
            </a:r>
            <a:r>
              <a:rPr lang="ko-KR" altLang="en-US"/>
              <a:t>만원</a:t>
            </a:r>
            <a:endParaRPr lang="en-US" altLang="ko-KR"/>
          </a:p>
          <a:p>
            <a:pPr marL="171450" indent="-171450">
              <a:buFontTx/>
              <a:buChar char="-"/>
            </a:pPr>
            <a:r>
              <a:rPr lang="en-US" altLang="ko-KR"/>
              <a:t>2022</a:t>
            </a:r>
            <a:r>
              <a:rPr lang="ko-KR" altLang="en-US"/>
              <a:t>년까지는 코로나로 인한 해외 단기선교가 진행되지 않았으므로 국내 선교에 전부 예산 활용하였으며</a:t>
            </a:r>
            <a:r>
              <a:rPr lang="en-US" altLang="ko-KR"/>
              <a:t>, 2023</a:t>
            </a:r>
            <a:r>
              <a:rPr lang="ko-KR" altLang="en-US"/>
              <a:t>년 해외단기 서교 진행 시 국내 배정은 상대적으로 감소 예정</a:t>
            </a:r>
            <a:br>
              <a:rPr lang="en-US" altLang="ko-KR"/>
            </a:br>
            <a:r>
              <a:rPr lang="en-US" altLang="ko-KR"/>
              <a:t>(2022</a:t>
            </a:r>
            <a:r>
              <a:rPr lang="ko-KR" altLang="en-US"/>
              <a:t>년 이월 예산 일부를 활용하여 진행 예정</a:t>
            </a:r>
            <a:r>
              <a:rPr lang="en-US" altLang="ko-KR"/>
              <a:t>)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8B325-2A9E-469A-BC6F-E6859C6CD366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478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F5E56A-8112-E488-A3D7-70A788903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D20B802-5B2C-2153-4F10-856E5ECA8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A60399-4ADC-F154-35EB-BC7BFD55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97AB55-0533-1FE2-C699-F0529185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AC5A80-4B7A-B57A-F201-19697019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101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08F71F-E039-9673-364B-A82DFF612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DF78A53-A14A-B30F-B1B8-C40030B70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392A67-990C-1B9A-8F89-C6D9072AB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909834-74AC-18D0-2C88-ADC178D9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A5B05D-1611-793E-788C-750BB0FA1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0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67A2AB7-9AF5-507C-D953-AB4C16F77C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047814-32CD-7723-3DEC-09DEC1C75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F7D283-03DE-0875-842F-F733EAE2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01F6929-CC6E-49C8-1E5A-6003EFAB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DD7058-B1F8-15F2-486A-9FEF7A56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157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3E41E2-3312-7EC1-2E42-E9BCC0A42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394"/>
            <a:ext cx="10515600" cy="861134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B0EAAA-93DB-1C68-9178-9360A2D4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3390"/>
            <a:ext cx="10515600" cy="446357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0BFB875-DB4D-5BDE-B3C5-288AA8FB8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3237CA7-1C68-8C68-DCF4-EF2D3B28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F56BB4-D0CA-3281-F6E1-8D1897371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22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9D3684-CB77-6A94-C194-E29675A3B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D1DB36B-D557-F8F9-2053-80888DC06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3FC23A-4D90-1457-C5F7-2EEA9B4E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599620-28BF-6062-F243-DA14B74B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8099DB-1BF0-49BF-1951-DB660746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763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77F7DF-9C96-9491-3F59-7F273571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BE984A-016E-6805-E4D2-4221EE7112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502D24-26A2-95DC-4E61-07F8448D7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FCFE45-ECE8-8240-E901-ACD40762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C0B108-BE1A-3A26-193B-7B0FF9DE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28F249-FDC1-9AD2-83EF-5AD1E8CD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09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66C739-CE4B-8D61-0E50-41D4D8CE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52F8ADB-85A2-8742-2C1A-05D79AB3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F5D775-3FB6-5375-2126-28360C2F7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76BB6EB-3809-1435-EE77-81E4809D3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2722354-17EC-4BDC-FB0C-55B5C18F4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4AE69A1-4407-3B17-9B1F-711C9298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D7B50EF-F367-E696-9395-701085BE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1F11E67-FCF0-EEF3-C8B5-2ADFB8CE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654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29EF12-4FBB-4BFD-EEB0-165C48BB7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21C1DC4-4678-FA7A-3E36-63E0E758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68D7909-A081-A12F-91B5-EAA8280B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8A7306B-59EE-CA20-7731-58F0E889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25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FA8DC02-DD20-0E89-53F0-CD50EC20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7DD4365-2F10-8FDB-4547-BFDA799BB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C91550A-0595-AAD4-57EA-4BF246773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3097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2F41D8-CBF3-8A69-B48F-6602ADFB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9458BD-8E83-6C0D-3767-755066AF2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BB8AFF-06D7-285A-F42C-678CDDB39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2297A2D-23C5-8D16-6A4C-EB4CE07B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2529937-5158-15AE-656A-6DEDD1CFC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B8BC9F0-1BD8-E12F-7647-DE94941F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881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3698C63-3047-73AB-C2FC-297E14248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74863DE-821C-FBAD-5010-5B808C4881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C4B25DC-D308-C602-AB8D-D363A6EC2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FB2F163-C097-D630-2CFE-197F5C15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E7DD3D2-6C68-7EE5-20D3-6131D60B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302F48-0A04-24A2-909C-3A2104F0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17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8073517-FCD4-570A-6B8B-62C21DD47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0C8F7A9-6ED4-E0DB-C9CC-5E00B3D6F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4F448F4-358F-BA76-9E6F-907AD74D9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FD4E2-EC24-4A17-906E-5532646D9356}" type="datetimeFigureOut">
              <a:rPr lang="ko-KR" altLang="en-US" smtClean="0"/>
              <a:t>2023-06-18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7137F22-9332-8F73-D2AD-2BAE7247F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DA037F-8A2C-DAF2-00FD-3389414B52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5D4E2-C481-4548-9994-3F6CEC37A9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54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 descr="레몬과 잎이 달린 화환">
            <a:extLst>
              <a:ext uri="{FF2B5EF4-FFF2-40B4-BE49-F238E27FC236}">
                <a16:creationId xmlns:a16="http://schemas.microsoft.com/office/drawing/2014/main" id="{908F0721-22C7-49AC-0D8F-1A507EF8D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099" y="1336214"/>
            <a:ext cx="2644055" cy="2644055"/>
          </a:xfrm>
          <a:prstGeom prst="rect">
            <a:avLst/>
          </a:prstGeom>
        </p:spPr>
      </p:pic>
      <p:pic>
        <p:nvPicPr>
          <p:cNvPr id="5" name="그래픽 4" descr="레몬과 잎이 달린 화환">
            <a:extLst>
              <a:ext uri="{FF2B5EF4-FFF2-40B4-BE49-F238E27FC236}">
                <a16:creationId xmlns:a16="http://schemas.microsoft.com/office/drawing/2014/main" id="{D951A6D2-CA59-79EC-4430-C4DADB906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6848" y="1336151"/>
            <a:ext cx="2644055" cy="2644055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A539987D-F180-F576-737E-12839E459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6046" y="1363046"/>
            <a:ext cx="8606119" cy="2590392"/>
          </a:xfrm>
          <a:gradFill flip="none" rotWithShape="1">
            <a:gsLst>
              <a:gs pos="51000">
                <a:srgbClr val="003300"/>
              </a:gs>
              <a:gs pos="98601">
                <a:schemeClr val="accent1">
                  <a:lumMod val="97000"/>
                  <a:lumOff val="3000"/>
                </a:schemeClr>
              </a:gs>
              <a:gs pos="6000">
                <a:srgbClr val="0070C0"/>
              </a:gs>
              <a:gs pos="98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</p:spPr>
        <p:txBody>
          <a:bodyPr anchor="ctr">
            <a:norm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1800"/>
              </a:spcAft>
            </a:pPr>
            <a:r>
              <a:rPr lang="en-US" altLang="ko-K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r>
              <a:rPr lang="ko-KR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 </a:t>
            </a:r>
            <a:r>
              <a:rPr lang="en-US" altLang="ko-K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</a:t>
            </a:r>
            <a:br>
              <a:rPr lang="en-US" altLang="ko-K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o-KR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열린국</a:t>
            </a:r>
            <a:r>
              <a:rPr lang="en-US" altLang="ko-K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</a:t>
            </a:r>
            <a:r>
              <a:rPr lang="ko-KR" alt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팀장회의</a:t>
            </a:r>
            <a:endParaRPr lang="ko-KR" altLang="en-US" sz="5400" dirty="0">
              <a:solidFill>
                <a:schemeClr val="bg1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F6CCAD5-4119-D67A-C629-791E8B570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8541"/>
            <a:ext cx="9144000" cy="151504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ko-KR" sz="36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2023</a:t>
            </a:r>
            <a:r>
              <a:rPr lang="ko-KR" altLang="en-US" sz="3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년  </a:t>
            </a:r>
            <a:r>
              <a:rPr lang="en-US" altLang="ko-KR" sz="3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6</a:t>
            </a:r>
            <a:r>
              <a:rPr lang="ko-KR" altLang="en-US" sz="3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월  </a:t>
            </a:r>
            <a:r>
              <a:rPr lang="en-US" altLang="ko-KR" sz="3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18</a:t>
            </a:r>
            <a:r>
              <a:rPr lang="ko-KR" altLang="en-US" sz="360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일</a:t>
            </a:r>
            <a:endParaRPr lang="en-US" altLang="ko-KR" sz="3600" dirty="0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FE12EA1-64EB-4630-C9B6-8ADF3EEED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54" y="326107"/>
            <a:ext cx="1959293" cy="8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0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79394"/>
            <a:ext cx="8482109" cy="86113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교회 안전관리 계획 </a:t>
            </a:r>
            <a:endParaRPr lang="ko-KR" altLang="en-US" b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71775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교회관리국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BFAEF15-71A5-1DEB-69A0-CEDA862D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290"/>
            <a:ext cx="10515600" cy="4463573"/>
          </a:xfrm>
        </p:spPr>
        <p:txBody>
          <a:bodyPr>
            <a:normAutofit/>
          </a:bodyPr>
          <a:lstStyle/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b="1" ker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3.</a:t>
            </a:r>
            <a:r>
              <a:rPr lang="ko-KR" altLang="en-US" sz="2400" b="1" ker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  </a:t>
            </a: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교회 화재 사례</a:t>
            </a:r>
            <a:endParaRPr lang="en-US" altLang="ko-KR" sz="2400" b="1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457200" marR="0" indent="-45720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ko-KR" altLang="en-US" sz="1200" kern="0" spc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1)  </a:t>
            </a:r>
            <a:r>
              <a:rPr lang="ko-KR" altLang="en-US" sz="2400" b="1" kern="0" spc="0">
                <a:solidFill>
                  <a:srgbClr val="FF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춘천중앙교회 화재</a:t>
            </a:r>
            <a:endParaRPr lang="ko-KR" altLang="en-US" sz="2400" b="1" kern="0" spc="0">
              <a:solidFill>
                <a:srgbClr val="FF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-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일시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2016. 7. 18.(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월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 17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시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26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분</a:t>
            </a:r>
            <a:endParaRPr lang="en-US" altLang="ko-KR" sz="2400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400" ker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-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장소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강원도 춘천시 퇴계동 소재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-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피해현황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부상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2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명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연기흡입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), 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400" ker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                  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예배당 전소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-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화재원인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4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층 방송실 배선 누전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추정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  <a:endParaRPr lang="ko-KR" altLang="en-US" sz="2400" kern="0" spc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</a:t>
            </a:r>
            <a:endParaRPr lang="ko-KR" altLang="en-US" sz="1200" kern="0" spc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DEA3035-5B74-548C-69A5-EF7306E0D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168" y="1565920"/>
            <a:ext cx="3884524" cy="237710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_x396118392">
            <a:extLst>
              <a:ext uri="{FF2B5EF4-FFF2-40B4-BE49-F238E27FC236}">
                <a16:creationId xmlns:a16="http://schemas.microsoft.com/office/drawing/2014/main" id="{A39B3511-1A5A-EDBE-774A-22ABD024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9008" y="4029711"/>
            <a:ext cx="3883604" cy="23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5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479394"/>
            <a:ext cx="8556755" cy="86113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교회 안전관리 계획 </a:t>
            </a:r>
            <a:endParaRPr lang="ko-KR" altLang="en-US" b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71775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교회관리국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BFAEF15-71A5-1DEB-69A0-CEDA862D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290"/>
            <a:ext cx="10515600" cy="4913769"/>
          </a:xfrm>
        </p:spPr>
        <p:txBody>
          <a:bodyPr>
            <a:normAutofit fontScale="92500" lnSpcReduction="20000"/>
          </a:bodyPr>
          <a:lstStyle/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b="1" ker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4.</a:t>
            </a:r>
            <a:r>
              <a:rPr lang="ko-KR" altLang="en-US" sz="2400" b="1" ker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  </a:t>
            </a: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신흥교회 </a:t>
            </a:r>
            <a:r>
              <a:rPr lang="ko-KR" altLang="en-US" sz="2400" b="1" kern="0" spc="0">
                <a:solidFill>
                  <a:srgbClr val="FF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화재 위험장소 </a:t>
            </a:r>
            <a:endParaRPr lang="en-US" altLang="ko-KR" sz="2400" b="1" kern="0" spc="0">
              <a:solidFill>
                <a:srgbClr val="FF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457200" marR="0" indent="-45720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ko-KR" altLang="en-US" sz="1200" kern="0" spc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1)  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2</a:t>
            </a:r>
            <a:r>
              <a:rPr lang="ko-KR" altLang="en-US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층 식당 주방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3</a:t>
            </a:r>
            <a:r>
              <a:rPr lang="ko-KR" altLang="en-US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층 조리실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(?)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lang="ko-KR" altLang="en-US" sz="2400" b="1" kern="0" spc="0">
                <a:solidFill>
                  <a:srgbClr val="FF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가스 및 화기 취급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2)  </a:t>
            </a:r>
            <a:r>
              <a:rPr lang="ko-KR" altLang="en-US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지하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1</a:t>
            </a:r>
            <a:r>
              <a:rPr lang="ko-KR" altLang="en-US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층 예배당 방송실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(?)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lang="ko-KR" altLang="en-US" sz="2400" b="1" kern="0" spc="0">
                <a:solidFill>
                  <a:srgbClr val="FF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전기설비 집중</a:t>
            </a:r>
            <a:endParaRPr lang="en-US" altLang="ko-KR" sz="2400" b="1" kern="0" spc="0">
              <a:solidFill>
                <a:srgbClr val="FF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ko-KR" sz="2400" kern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5.  </a:t>
            </a: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신흥교회 안전관리 계획</a:t>
            </a:r>
            <a:endParaRPr lang="en-US" altLang="ko-KR" sz="2400" b="1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457200" marR="0" indent="-45720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ko-KR" altLang="en-US" sz="1200" kern="0" spc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1)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소방계획서 작성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2400" b="1" kern="0" spc="0">
                <a:solidFill>
                  <a:srgbClr val="0066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sym typeface="Wingdings" panose="05000000000000000000" pitchFamily="2" charset="2"/>
              </a:rPr>
              <a:t>대상 아님</a:t>
            </a:r>
            <a:endParaRPr lang="en-US" altLang="ko-KR" sz="2400" b="1" kern="0" spc="0">
              <a:solidFill>
                <a:srgbClr val="0066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2)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소방안전관리자 지정 및 대행업체 계약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필요시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2400" b="1" kern="0" spc="0">
                <a:solidFill>
                  <a:srgbClr val="0066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sym typeface="Wingdings" panose="05000000000000000000" pitchFamily="2" charset="2"/>
              </a:rPr>
              <a:t>대상 아님</a:t>
            </a:r>
            <a:endParaRPr lang="en-US" altLang="ko-KR" sz="2400" b="1" kern="0" spc="0">
              <a:solidFill>
                <a:srgbClr val="0066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3)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자위소방대 편성 및 임무 부여</a:t>
            </a:r>
            <a:endParaRPr lang="en-US" altLang="ko-KR" sz="2400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-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지휘통제팀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비상연락팀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초기소화팀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피난유도팀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4) </a:t>
            </a:r>
            <a:r>
              <a:rPr lang="ko-KR" altLang="en-US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소방시설 정기점검 및 불량시설 보수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-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작동기능 점검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종합 정밀점검</a:t>
            </a:r>
            <a:endParaRPr lang="en-US" altLang="ko-KR" sz="2400" kern="0" spc="0">
              <a:solidFill>
                <a:srgbClr val="0000CC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389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479394"/>
            <a:ext cx="8435457" cy="86113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교회 안전관리 계획 </a:t>
            </a:r>
            <a:endParaRPr lang="ko-KR" altLang="en-US" b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71775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교회관리국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BFAEF15-71A5-1DEB-69A0-CEDA862D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290"/>
            <a:ext cx="10515600" cy="4463573"/>
          </a:xfrm>
        </p:spPr>
        <p:txBody>
          <a:bodyPr>
            <a:normAutofit/>
          </a:bodyPr>
          <a:lstStyle/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b="1" ker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5</a:t>
            </a:r>
            <a:r>
              <a:rPr lang="en-US" altLang="ko-KR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 </a:t>
            </a: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층별 피난안내도 제작</a:t>
            </a:r>
            <a:r>
              <a:rPr lang="en-US" altLang="ko-KR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·</a:t>
            </a: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비치 및 재해약자 피난계획 수립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※ 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재해약자 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노인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영유아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임산부</a:t>
            </a:r>
            <a:r>
              <a:rPr lang="en-US" altLang="ko-KR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장애인 등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- 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피난안내도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대피경로 및 비상구 위치 표시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- (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재해약자 피난계획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피난보조자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유도원 및 집결지 사전 지정</a:t>
            </a:r>
            <a:endParaRPr lang="en-US" altLang="ko-KR" sz="2400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6) </a:t>
            </a: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피난훈련 및 안전교육</a:t>
            </a:r>
            <a:endParaRPr lang="en-US" altLang="ko-KR" sz="2400" b="1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-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화재상황 가정 초기소화 및 대피 훈련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-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소방시설 사용법 및 심폐소생술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(CPR)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교육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-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안전체험관 체험 실습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필요시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b="1" ker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7) </a:t>
            </a:r>
            <a:r>
              <a:rPr lang="ko-KR" altLang="en-US" sz="2400" b="1" kern="0">
                <a:solidFill>
                  <a:srgbClr val="00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차량 운행 안전 관리</a:t>
            </a: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-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정기 점검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안전 운행 및 법규 준수</a:t>
            </a:r>
            <a:endParaRPr lang="en-US" altLang="ko-KR" sz="2400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9BC1A8E-7026-B405-8438-1F9ED7EBA3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626" y="662163"/>
            <a:ext cx="2912353" cy="20739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B71DBF7-CBB7-B4CC-2FB8-47B8AC8C87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626" y="3727107"/>
            <a:ext cx="2912353" cy="207393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3991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479394"/>
            <a:ext cx="9553575" cy="86113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교회 안전관리 계획 </a:t>
            </a:r>
            <a:endParaRPr lang="ko-KR" altLang="en-US" b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71775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교회관리국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BFAEF15-71A5-1DEB-69A0-CEDA862D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9305"/>
            <a:ext cx="11030339" cy="565886"/>
          </a:xfrm>
        </p:spPr>
        <p:txBody>
          <a:bodyPr>
            <a:normAutofit/>
          </a:bodyPr>
          <a:lstStyle/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참고</a:t>
            </a:r>
            <a:r>
              <a:rPr lang="en-US" altLang="ko-KR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 </a:t>
            </a: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신흥교회 인근 안전체험관 현황 </a:t>
            </a:r>
            <a:r>
              <a:rPr lang="en-US" altLang="ko-KR" sz="2400" b="1" kern="0" spc="0">
                <a:solidFill>
                  <a:srgbClr val="FF99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2400" b="1" kern="0" spc="0">
                <a:solidFill>
                  <a:srgbClr val="FF99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sym typeface="Wingdings" panose="05000000000000000000" pitchFamily="2" charset="2"/>
              </a:rPr>
              <a:t>교회 사역자 및 교회학교 체험학습 권장</a:t>
            </a:r>
            <a:endParaRPr lang="en-US" altLang="ko-KR" sz="2400" b="1" kern="0" spc="0">
              <a:solidFill>
                <a:srgbClr val="FF99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7C0B4F7-48A6-5343-44ED-A48360B3C6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224983"/>
              </p:ext>
            </p:extLst>
          </p:nvPr>
        </p:nvGraphicFramePr>
        <p:xfrm>
          <a:off x="1004045" y="2267557"/>
          <a:ext cx="10171088" cy="3321480"/>
        </p:xfrm>
        <a:graphic>
          <a:graphicData uri="http://schemas.openxmlformats.org/drawingml/2006/table">
            <a:tbl>
              <a:tblPr/>
              <a:tblGrid>
                <a:gridCol w="2542772">
                  <a:extLst>
                    <a:ext uri="{9D8B030D-6E8A-4147-A177-3AD203B41FA5}">
                      <a16:colId xmlns:a16="http://schemas.microsoft.com/office/drawing/2014/main" val="117232806"/>
                    </a:ext>
                  </a:extLst>
                </a:gridCol>
                <a:gridCol w="2542772">
                  <a:extLst>
                    <a:ext uri="{9D8B030D-6E8A-4147-A177-3AD203B41FA5}">
                      <a16:colId xmlns:a16="http://schemas.microsoft.com/office/drawing/2014/main" val="4082600671"/>
                    </a:ext>
                  </a:extLst>
                </a:gridCol>
                <a:gridCol w="2542772">
                  <a:extLst>
                    <a:ext uri="{9D8B030D-6E8A-4147-A177-3AD203B41FA5}">
                      <a16:colId xmlns:a16="http://schemas.microsoft.com/office/drawing/2014/main" val="2395575321"/>
                    </a:ext>
                  </a:extLst>
                </a:gridCol>
                <a:gridCol w="2542772">
                  <a:extLst>
                    <a:ext uri="{9D8B030D-6E8A-4147-A177-3AD203B41FA5}">
                      <a16:colId xmlns:a16="http://schemas.microsoft.com/office/drawing/2014/main" val="4144015159"/>
                    </a:ext>
                  </a:extLst>
                </a:gridCol>
              </a:tblGrid>
              <a:tr h="180587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170030"/>
                  </a:ext>
                </a:extLst>
              </a:tr>
              <a:tr h="5035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CC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광나루안전체험관</a:t>
                      </a:r>
                      <a:endParaRPr lang="ko-KR" altLang="en-US" sz="1800" b="1" kern="0" spc="0">
                        <a:solidFill>
                          <a:srgbClr val="0000CC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CC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보라매안전체험관</a:t>
                      </a:r>
                      <a:endParaRPr lang="ko-KR" altLang="en-US" sz="1800" b="1" kern="0" spc="0">
                        <a:solidFill>
                          <a:srgbClr val="0000CC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CC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경기도국민안전체험관</a:t>
                      </a:r>
                      <a:endParaRPr lang="ko-KR" altLang="en-US" sz="1800" b="1" kern="0" spc="0">
                        <a:solidFill>
                          <a:srgbClr val="0000CC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0000CC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송파안전체험교육관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296733"/>
                  </a:ext>
                </a:extLst>
              </a:tr>
              <a:tr h="10120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서울시 광진구 능동로 </a:t>
                      </a:r>
                      <a:b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</a:b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238</a:t>
                      </a:r>
                      <a:endParaRPr lang="ko-KR" altLang="en-US" sz="1600" b="1" kern="120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교회에서 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18km)</a:t>
                      </a:r>
                      <a:endParaRPr lang="ko-KR" altLang="en-US" sz="10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서울시 동작구 여의대방로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20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나길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16</a:t>
                      </a:r>
                      <a:endParaRPr lang="ko-KR" altLang="en-US" sz="1600" b="1" kern="120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교회에서 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33km)</a:t>
                      </a:r>
                      <a:endParaRPr lang="ko-KR" altLang="en-US" sz="9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경기도 오산시 북삼미로</a:t>
                      </a:r>
                      <a:b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</a:b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22</a:t>
                      </a:r>
                      <a:endParaRPr lang="ko-KR" altLang="en-US" sz="1600" b="1" kern="120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교회에서 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38km)</a:t>
                      </a:r>
                      <a:endParaRPr lang="ko-KR" altLang="en-US" sz="8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서울시 송파구 성내천로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35</a:t>
                      </a:r>
                      <a:r>
                        <a:rPr lang="ko-KR" altLang="en-US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길 </a:t>
                      </a:r>
                      <a:r>
                        <a:rPr lang="en-US" altLang="ko-KR" sz="1600" b="1" kern="1200">
                          <a:solidFill>
                            <a:schemeClr val="tx1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53</a:t>
                      </a:r>
                      <a:endParaRPr lang="ko-KR" altLang="en-US" sz="1600" b="1" kern="1200">
                        <a:solidFill>
                          <a:schemeClr val="tx1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교회에서 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12km)</a:t>
                      </a:r>
                      <a:endParaRPr lang="ko-KR" altLang="en-US" sz="11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2731333"/>
                  </a:ext>
                </a:extLst>
              </a:tr>
            </a:tbl>
          </a:graphicData>
        </a:graphic>
      </p:graphicFrame>
      <p:pic>
        <p:nvPicPr>
          <p:cNvPr id="1027" name="_x405094080">
            <a:extLst>
              <a:ext uri="{FF2B5EF4-FFF2-40B4-BE49-F238E27FC236}">
                <a16:creationId xmlns:a16="http://schemas.microsoft.com/office/drawing/2014/main" id="{57ABD1F5-2F06-F1B2-B747-42088FAAE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694" y="2312382"/>
            <a:ext cx="2447026" cy="17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_x405096024">
            <a:extLst>
              <a:ext uri="{FF2B5EF4-FFF2-40B4-BE49-F238E27FC236}">
                <a16:creationId xmlns:a16="http://schemas.microsoft.com/office/drawing/2014/main" id="{B8483B15-69D9-E01D-F607-6115E4009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9045" y="2312382"/>
            <a:ext cx="2447026" cy="17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405093936">
            <a:extLst>
              <a:ext uri="{FF2B5EF4-FFF2-40B4-BE49-F238E27FC236}">
                <a16:creationId xmlns:a16="http://schemas.microsoft.com/office/drawing/2014/main" id="{A39E4A6C-E045-0F3D-718A-C10FB6EAB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0825" y="2312382"/>
            <a:ext cx="2447026" cy="172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4693940-8F4F-D254-6373-BD7B495CA0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2606" y="2315006"/>
            <a:ext cx="2447026" cy="1730574"/>
          </a:xfrm>
          <a:prstGeom prst="rect">
            <a:avLst/>
          </a:prstGeom>
        </p:spPr>
      </p:pic>
      <p:sp>
        <p:nvSpPr>
          <p:cNvPr id="9" name="내용 개체 틀 4">
            <a:extLst>
              <a:ext uri="{FF2B5EF4-FFF2-40B4-BE49-F238E27FC236}">
                <a16:creationId xmlns:a16="http://schemas.microsoft.com/office/drawing/2014/main" id="{F0CEC297-7F10-B43F-3430-BC055E3AF537}"/>
              </a:ext>
            </a:extLst>
          </p:cNvPr>
          <p:cNvSpPr txBox="1">
            <a:spLocks/>
          </p:cNvSpPr>
          <p:nvPr/>
        </p:nvSpPr>
        <p:spPr>
          <a:xfrm>
            <a:off x="744893" y="5920717"/>
            <a:ext cx="10384739" cy="565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ko-KR" sz="24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※ </a:t>
            </a:r>
            <a:r>
              <a:rPr lang="ko-KR" altLang="en-US" sz="24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후반기 계획</a:t>
            </a:r>
            <a:r>
              <a:rPr lang="en-US" altLang="ko-KR" sz="24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) </a:t>
            </a:r>
            <a:r>
              <a:rPr lang="ko-KR" altLang="en-US" sz="24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재난</a:t>
            </a:r>
            <a:r>
              <a:rPr lang="en-US" altLang="ko-KR" sz="24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,</a:t>
            </a:r>
            <a:r>
              <a:rPr lang="ko-KR" altLang="en-US" sz="24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화재 대비 영상 제작하여 대피 요령 등 광고</a:t>
            </a:r>
            <a:r>
              <a:rPr lang="en-US" altLang="ko-KR" sz="24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sz="24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교육</a:t>
            </a:r>
            <a:r>
              <a:rPr lang="en-US" altLang="ko-KR" sz="24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) </a:t>
            </a:r>
            <a:r>
              <a:rPr lang="ko-KR" altLang="en-US" sz="24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예정</a:t>
            </a:r>
            <a:endParaRPr lang="en-US" altLang="ko-KR" sz="2400" b="1" kern="0">
              <a:solidFill>
                <a:srgbClr val="7030A0"/>
              </a:solidFill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034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479394"/>
            <a:ext cx="9563100" cy="86113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            교회 청결활동 보고</a:t>
            </a:r>
            <a:r>
              <a:rPr lang="en-US" altLang="ko-KR" sz="3600" b="0"/>
              <a:t> </a:t>
            </a:r>
            <a:r>
              <a:rPr lang="en-US" altLang="ko-KR" sz="2000" b="0"/>
              <a:t>(</a:t>
            </a:r>
            <a:r>
              <a:rPr lang="ko-KR" altLang="en-US" sz="2000" b="0"/>
              <a:t>청결관리팀장 </a:t>
            </a:r>
            <a:r>
              <a:rPr lang="en-US" altLang="ko-KR" sz="2000" b="0"/>
              <a:t>: </a:t>
            </a:r>
            <a:r>
              <a:rPr lang="ko-KR" altLang="en-US" sz="2000" b="0"/>
              <a:t>김선주 장로</a:t>
            </a:r>
            <a:r>
              <a:rPr lang="en-US" altLang="ko-KR" sz="2000" b="0"/>
              <a:t>)</a:t>
            </a:r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71775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교회관리국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BFAEF15-71A5-1DEB-69A0-CEDA862D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07" y="1769377"/>
            <a:ext cx="4302967" cy="665916"/>
          </a:xfrm>
        </p:spPr>
        <p:txBody>
          <a:bodyPr>
            <a:normAutofit fontScale="92500"/>
          </a:bodyPr>
          <a:lstStyle/>
          <a:p>
            <a:r>
              <a:rPr lang="en-US" altLang="ko-KR" sz="2400" b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2023</a:t>
            </a:r>
            <a:r>
              <a:rPr lang="ko-KR" altLang="en-US" sz="2400" b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년 교구</a:t>
            </a:r>
            <a:r>
              <a:rPr lang="en-US" altLang="ko-KR" sz="2400" b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400" b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지역별 청소순서</a:t>
            </a:r>
          </a:p>
        </p:txBody>
      </p:sp>
      <p:graphicFrame>
        <p:nvGraphicFramePr>
          <p:cNvPr id="3" name="표 5">
            <a:extLst>
              <a:ext uri="{FF2B5EF4-FFF2-40B4-BE49-F238E27FC236}">
                <a16:creationId xmlns:a16="http://schemas.microsoft.com/office/drawing/2014/main" id="{2F9648D0-82C7-3712-745E-CA45AE50B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258670"/>
              </p:ext>
            </p:extLst>
          </p:nvPr>
        </p:nvGraphicFramePr>
        <p:xfrm>
          <a:off x="977636" y="2305870"/>
          <a:ext cx="3958252" cy="3936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126">
                  <a:extLst>
                    <a:ext uri="{9D8B030D-6E8A-4147-A177-3AD203B41FA5}">
                      <a16:colId xmlns:a16="http://schemas.microsoft.com/office/drawing/2014/main" val="2379611185"/>
                    </a:ext>
                  </a:extLst>
                </a:gridCol>
                <a:gridCol w="1979126">
                  <a:extLst>
                    <a:ext uri="{9D8B030D-6E8A-4147-A177-3AD203B41FA5}">
                      <a16:colId xmlns:a16="http://schemas.microsoft.com/office/drawing/2014/main" val="2263657183"/>
                    </a:ext>
                  </a:extLst>
                </a:gridCol>
              </a:tblGrid>
              <a:tr h="3936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순서</a:t>
                      </a:r>
                      <a:r>
                        <a:rPr lang="en-US" altLang="ko-KR"/>
                        <a:t>(</a:t>
                      </a:r>
                      <a:r>
                        <a:rPr lang="ko-KR" altLang="en-US"/>
                        <a:t>토요일</a:t>
                      </a:r>
                      <a:r>
                        <a:rPr lang="en-US" altLang="ko-KR"/>
                        <a:t>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담당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020014"/>
                  </a:ext>
                </a:extLst>
              </a:tr>
              <a:tr h="3936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</a:t>
                      </a:r>
                      <a:r>
                        <a:rPr lang="ko-KR" altLang="en-US"/>
                        <a:t>월 </a:t>
                      </a:r>
                      <a:r>
                        <a:rPr lang="en-US" altLang="ko-KR"/>
                        <a:t>7</a:t>
                      </a:r>
                      <a:r>
                        <a:rPr lang="ko-KR" altLang="en-US"/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베드로 </a:t>
                      </a:r>
                      <a:r>
                        <a:rPr lang="en-US" altLang="ko-KR"/>
                        <a:t>1</a:t>
                      </a:r>
                      <a:r>
                        <a:rPr lang="ko-KR" altLang="en-US"/>
                        <a:t>지역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5352805"/>
                  </a:ext>
                </a:extLst>
              </a:tr>
              <a:tr h="3936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</a:t>
                      </a:r>
                      <a:r>
                        <a:rPr lang="ko-KR" altLang="en-US"/>
                        <a:t>월 </a:t>
                      </a:r>
                      <a:r>
                        <a:rPr lang="en-US" altLang="ko-KR"/>
                        <a:t>14</a:t>
                      </a:r>
                      <a:r>
                        <a:rPr lang="ko-KR" altLang="en-US"/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베드로 </a:t>
                      </a:r>
                      <a:r>
                        <a:rPr lang="en-US" altLang="ko-KR"/>
                        <a:t>2</a:t>
                      </a:r>
                      <a:r>
                        <a:rPr lang="ko-KR" altLang="en-US"/>
                        <a:t>지역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86899"/>
                  </a:ext>
                </a:extLst>
              </a:tr>
              <a:tr h="3936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</a:t>
                      </a:r>
                      <a:r>
                        <a:rPr lang="ko-KR" altLang="en-US"/>
                        <a:t>월 </a:t>
                      </a:r>
                      <a:r>
                        <a:rPr lang="en-US" altLang="ko-KR"/>
                        <a:t>21</a:t>
                      </a:r>
                      <a:r>
                        <a:rPr lang="ko-KR" altLang="en-US"/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요한 </a:t>
                      </a:r>
                      <a:r>
                        <a:rPr lang="en-US" altLang="ko-KR"/>
                        <a:t>1</a:t>
                      </a:r>
                      <a:r>
                        <a:rPr lang="ko-KR" altLang="en-US"/>
                        <a:t>지역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811757"/>
                  </a:ext>
                </a:extLst>
              </a:tr>
              <a:tr h="3936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</a:t>
                      </a:r>
                      <a:r>
                        <a:rPr lang="ko-KR" altLang="en-US"/>
                        <a:t>월 </a:t>
                      </a:r>
                      <a:r>
                        <a:rPr lang="en-US" altLang="ko-KR"/>
                        <a:t>28</a:t>
                      </a:r>
                      <a:r>
                        <a:rPr lang="ko-KR" altLang="en-US"/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요한 </a:t>
                      </a:r>
                      <a:r>
                        <a:rPr lang="en-US" altLang="ko-KR"/>
                        <a:t>2</a:t>
                      </a:r>
                      <a:r>
                        <a:rPr lang="ko-KR" altLang="en-US"/>
                        <a:t>지역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615630"/>
                  </a:ext>
                </a:extLst>
              </a:tr>
              <a:tr h="3936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2</a:t>
                      </a:r>
                      <a:r>
                        <a:rPr lang="ko-KR" altLang="en-US"/>
                        <a:t>월 </a:t>
                      </a:r>
                      <a:r>
                        <a:rPr lang="en-US" altLang="ko-KR"/>
                        <a:t>4</a:t>
                      </a:r>
                      <a:r>
                        <a:rPr lang="ko-KR" altLang="en-US"/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바울 </a:t>
                      </a:r>
                      <a:r>
                        <a:rPr lang="en-US" altLang="ko-KR"/>
                        <a:t>1</a:t>
                      </a:r>
                      <a:r>
                        <a:rPr lang="ko-KR" altLang="en-US"/>
                        <a:t>지역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301949"/>
                  </a:ext>
                </a:extLst>
              </a:tr>
              <a:tr h="3936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2</a:t>
                      </a:r>
                      <a:r>
                        <a:rPr lang="ko-KR" altLang="en-US"/>
                        <a:t>월 </a:t>
                      </a:r>
                      <a:r>
                        <a:rPr lang="en-US" altLang="ko-KR"/>
                        <a:t>11</a:t>
                      </a:r>
                      <a:r>
                        <a:rPr lang="ko-KR" altLang="en-US"/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/>
                        <a:t>바울 </a:t>
                      </a:r>
                      <a:r>
                        <a:rPr lang="en-US" altLang="ko-KR"/>
                        <a:t>2</a:t>
                      </a:r>
                      <a:r>
                        <a:rPr lang="ko-KR" altLang="en-US"/>
                        <a:t>지역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396558"/>
                  </a:ext>
                </a:extLst>
              </a:tr>
              <a:tr h="3936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: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: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513391"/>
                  </a:ext>
                </a:extLst>
              </a:tr>
              <a:tr h="393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6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월 </a:t>
                      </a:r>
                      <a:r>
                        <a:rPr kumimoji="0" lang="en-US" altLang="ko-K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17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베드로 </a:t>
                      </a:r>
                      <a:r>
                        <a:rPr kumimoji="0" lang="en-US" altLang="ko-K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1</a:t>
                      </a:r>
                      <a:r>
                        <a:rPr kumimoji="0" lang="ko-KR" alt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지역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82512"/>
                  </a:ext>
                </a:extLst>
              </a:tr>
              <a:tr h="393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:</a:t>
                      </a: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anose="020F0502020204030204"/>
                          <a:ea typeface="맑은 고딕" panose="020B0503020000020004" pitchFamily="50" charset="-127"/>
                          <a:cs typeface="+mn-cs"/>
                        </a:rPr>
                        <a:t>:</a:t>
                      </a:r>
                      <a:endParaRPr kumimoji="0" lang="ko-KR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 panose="020F0502020204030204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319885"/>
                  </a:ext>
                </a:extLst>
              </a:tr>
            </a:tbl>
          </a:graphicData>
        </a:graphic>
      </p:graphicFrame>
      <p:sp>
        <p:nvSpPr>
          <p:cNvPr id="6" name="내용 개체 틀 4">
            <a:extLst>
              <a:ext uri="{FF2B5EF4-FFF2-40B4-BE49-F238E27FC236}">
                <a16:creationId xmlns:a16="http://schemas.microsoft.com/office/drawing/2014/main" id="{3F15E64C-1BE6-C586-A7C1-0E172CAFE04A}"/>
              </a:ext>
            </a:extLst>
          </p:cNvPr>
          <p:cNvSpPr txBox="1">
            <a:spLocks/>
          </p:cNvSpPr>
          <p:nvPr/>
        </p:nvSpPr>
        <p:spPr>
          <a:xfrm>
            <a:off x="5637233" y="1750714"/>
            <a:ext cx="5746109" cy="462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o-KR" altLang="en-US" b="1"/>
              <a:t>참여현황</a:t>
            </a:r>
            <a:endParaRPr lang="en-US" altLang="ko-KR" b="1"/>
          </a:p>
          <a:p>
            <a:pPr lvl="1" indent="-341313">
              <a:spcAft>
                <a:spcPts val="600"/>
              </a:spcAft>
              <a:buFont typeface="맑은 고딕" panose="020B0503020000020004" pitchFamily="50" charset="-127"/>
              <a:buChar char="–"/>
            </a:pP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관심 저하</a:t>
            </a:r>
            <a:r>
              <a:rPr lang="en-US" altLang="ko-KR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광고</a:t>
            </a:r>
            <a:r>
              <a:rPr lang="en-US" altLang="ko-KR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강조 시 일시 증가 후 참석자 수 하락 반복</a:t>
            </a:r>
            <a:endParaRPr lang="en-US" altLang="ko-KR" b="1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 indent="-341313">
              <a:spcAft>
                <a:spcPts val="600"/>
              </a:spcAft>
              <a:buFont typeface="맑은 고딕" panose="020B0503020000020004" pitchFamily="50" charset="-127"/>
              <a:buChar char="–"/>
            </a:pPr>
            <a:r>
              <a:rPr lang="ko-KR" altLang="en-US" b="1">
                <a:solidFill>
                  <a:srgbClr val="0066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참고사례</a:t>
            </a: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요한교구 청소 후 다과회</a:t>
            </a:r>
            <a:r>
              <a:rPr lang="en-US" altLang="ko-KR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간식</a:t>
            </a:r>
            <a:r>
              <a:rPr lang="en-US" altLang="ko-KR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커피 제공 등</a:t>
            </a:r>
            <a:r>
              <a:rPr lang="en-US" altLang="ko-KR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b="1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 indent="-341313">
              <a:lnSpc>
                <a:spcPct val="100000"/>
              </a:lnSpc>
              <a:spcBef>
                <a:spcPts val="0"/>
              </a:spcBef>
              <a:buFont typeface="맑은 고딕" panose="020B0503020000020004" pitchFamily="50" charset="-127"/>
              <a:buChar char="–"/>
            </a:pPr>
            <a:endParaRPr lang="en-US" altLang="ko-KR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ko-KR" altLang="en-US" b="1">
                <a:solidFill>
                  <a:srgbClr val="0000CC"/>
                </a:solidFill>
              </a:rPr>
              <a:t>요청사항</a:t>
            </a:r>
            <a:endParaRPr lang="en-US" altLang="ko-KR" b="1">
              <a:solidFill>
                <a:srgbClr val="0000CC"/>
              </a:solidFill>
            </a:endParaRPr>
          </a:p>
          <a:p>
            <a:pPr lvl="1" indent="-341313">
              <a:spcAft>
                <a:spcPts val="600"/>
              </a:spcAft>
              <a:buFont typeface="맑은 고딕" panose="020B0503020000020004" pitchFamily="50" charset="-127"/>
              <a:buChar char="–"/>
            </a:pP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교구장로</a:t>
            </a:r>
            <a:r>
              <a:rPr lang="en-US" altLang="ko-KR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지역장</a:t>
            </a:r>
            <a:r>
              <a:rPr lang="en-US" altLang="ko-KR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목자 참여 </a:t>
            </a:r>
            <a:endParaRPr lang="en-US" altLang="ko-KR" b="1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lvl="1" indent="-341313">
              <a:spcAft>
                <a:spcPts val="600"/>
              </a:spcAft>
              <a:buFont typeface="맑은 고딕" panose="020B0503020000020004" pitchFamily="50" charset="-127"/>
              <a:buChar char="–"/>
            </a:pPr>
            <a:r>
              <a:rPr lang="ko-KR" altLang="en-US" b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목장예배 시 목장원들에게 협력하여 모두가 나와 청소할 수 있도록 당부</a:t>
            </a:r>
            <a:endParaRPr lang="en-US" altLang="ko-KR" b="1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8421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479394"/>
            <a:ext cx="9791700" cy="86113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            </a:t>
            </a:r>
            <a:r>
              <a:rPr lang="ko-KR" altLang="en-US" sz="3400"/>
              <a:t>교회창고 리뉴얼 계획</a:t>
            </a:r>
            <a:r>
              <a:rPr lang="en-US" altLang="ko-KR" sz="2000" b="0"/>
              <a:t>(</a:t>
            </a:r>
            <a:r>
              <a:rPr lang="ko-KR" altLang="en-US" sz="2000" b="0"/>
              <a:t>건물관리팀장 </a:t>
            </a:r>
            <a:r>
              <a:rPr lang="en-US" altLang="ko-KR" sz="2000" b="0"/>
              <a:t>: </a:t>
            </a:r>
            <a:r>
              <a:rPr lang="ko-KR" altLang="en-US" sz="2000" b="0"/>
              <a:t>홍성옥 집사</a:t>
            </a:r>
            <a:r>
              <a:rPr lang="en-US" altLang="ko-KR" sz="2000" b="0"/>
              <a:t>)</a:t>
            </a:r>
            <a:endParaRPr lang="ko-KR" altLang="en-US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71775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교회관리국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BFAEF15-71A5-1DEB-69A0-CEDA862D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3390"/>
            <a:ext cx="8380445" cy="525957"/>
          </a:xfrm>
        </p:spPr>
        <p:txBody>
          <a:bodyPr>
            <a:normAutofit fontScale="92500"/>
          </a:bodyPr>
          <a:lstStyle/>
          <a:p>
            <a:r>
              <a:rPr lang="ko-KR" altLang="en-US"/>
              <a:t>대상 </a:t>
            </a:r>
            <a:r>
              <a:rPr lang="en-US" altLang="ko-KR"/>
              <a:t>: </a:t>
            </a:r>
            <a:r>
              <a:rPr lang="ko-KR" altLang="en-US"/>
              <a:t>교회 뒷편 창고</a:t>
            </a:r>
            <a:r>
              <a:rPr lang="en-US" altLang="ko-KR"/>
              <a:t>(</a:t>
            </a:r>
            <a:r>
              <a:rPr lang="ko-KR" altLang="en-US"/>
              <a:t>사진</a:t>
            </a:r>
            <a:r>
              <a:rPr lang="en-US" altLang="ko-KR"/>
              <a:t>), </a:t>
            </a:r>
            <a:r>
              <a:rPr lang="ko-KR" altLang="en-US"/>
              <a:t>식당</a:t>
            </a:r>
            <a:r>
              <a:rPr lang="en-US" altLang="ko-KR"/>
              <a:t>~1</a:t>
            </a:r>
            <a:r>
              <a:rPr lang="ko-KR" altLang="en-US"/>
              <a:t>층 통로 적재물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BD5EA82-41BE-19E8-5BEC-6E4AF7F348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405794"/>
            <a:ext cx="2398905" cy="319930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C9FED5C-1F8F-777D-325A-761C1F27A3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100" y="2393162"/>
            <a:ext cx="3205686" cy="2403686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B3AA6F4-6975-5FC8-2198-93ADFDFDDD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7794" y="2393162"/>
            <a:ext cx="2398905" cy="319930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5C95E7EF-C49A-BF1D-4A7A-305634A4DD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650" y="2408417"/>
            <a:ext cx="2398905" cy="31993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8B1BC8-E4CA-85F9-B965-E37B6A4586AA}"/>
              </a:ext>
            </a:extLst>
          </p:cNvPr>
          <p:cNvSpPr txBox="1"/>
          <p:nvPr/>
        </p:nvSpPr>
        <p:spPr>
          <a:xfrm>
            <a:off x="5915604" y="4973214"/>
            <a:ext cx="39584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3363" indent="-233363">
              <a:buFont typeface="Wingdings" panose="05000000000000000000" pitchFamily="2" charset="2"/>
              <a:buChar char="§"/>
            </a:pPr>
            <a:r>
              <a:rPr lang="ko-KR" altLang="en-US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먼지</a:t>
            </a:r>
            <a:r>
              <a:rPr lang="en-US" altLang="ko-KR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고양이</a:t>
            </a:r>
            <a:r>
              <a:rPr lang="en-US" altLang="ko-KR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침습</a:t>
            </a:r>
            <a:r>
              <a:rPr lang="en-US" altLang="ko-KR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물</a:t>
            </a:r>
            <a:r>
              <a:rPr lang="en-US" altLang="ko-KR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ko-KR" altLang="en-US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미관상 이슈</a:t>
            </a:r>
            <a:endParaRPr lang="en-US" altLang="ko-KR" sz="200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ko-KR" altLang="en-US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부식</a:t>
            </a:r>
            <a:r>
              <a:rPr lang="en-US" altLang="ko-KR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안전 관리 이슈</a:t>
            </a:r>
          </a:p>
          <a:p>
            <a:pPr marL="233363" indent="-233363">
              <a:buFont typeface="Wingdings" panose="05000000000000000000" pitchFamily="2" charset="2"/>
              <a:buChar char="§"/>
            </a:pPr>
            <a:r>
              <a:rPr lang="ko-KR" altLang="en-US" sz="2000">
                <a:solidFill>
                  <a:srgbClr val="0000C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적절한 공간활용 위한 정비 필요</a:t>
            </a:r>
            <a:endParaRPr lang="en-US" altLang="ko-KR" sz="2000">
              <a:solidFill>
                <a:srgbClr val="0000CC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428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479394"/>
            <a:ext cx="7645465" cy="86113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 sz="4000"/>
              <a:t>            </a:t>
            </a:r>
            <a:r>
              <a:rPr lang="ko-KR" altLang="en-US"/>
              <a:t>교회창고 리뉴얼 계획</a:t>
            </a:r>
            <a:endParaRPr lang="ko-KR" altLang="en-US" sz="400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71775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교회관리국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BFAEF15-71A5-1DEB-69A0-CEDA862D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066"/>
            <a:ext cx="3976396" cy="525957"/>
          </a:xfrm>
        </p:spPr>
        <p:txBody>
          <a:bodyPr/>
          <a:lstStyle/>
          <a:p>
            <a:r>
              <a:rPr lang="ko-KR" altLang="en-US"/>
              <a:t>정리</a:t>
            </a:r>
            <a:r>
              <a:rPr lang="en-US" altLang="ko-KR"/>
              <a:t>, </a:t>
            </a:r>
            <a:r>
              <a:rPr lang="ko-KR" altLang="en-US"/>
              <a:t>리뉴얼 방안</a:t>
            </a:r>
            <a:endParaRPr lang="en-US" altLang="ko-KR"/>
          </a:p>
          <a:p>
            <a:pPr lvl="1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D6FF4E34-62D4-9CD6-1195-041DC89FC367}"/>
              </a:ext>
            </a:extLst>
          </p:cNvPr>
          <p:cNvSpPr/>
          <p:nvPr/>
        </p:nvSpPr>
        <p:spPr>
          <a:xfrm>
            <a:off x="1101010" y="2323318"/>
            <a:ext cx="2169953" cy="525957"/>
          </a:xfrm>
          <a:prstGeom prst="rect">
            <a:avLst/>
          </a:prstGeom>
          <a:solidFill>
            <a:srgbClr val="D2DEE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>
                <a:solidFill>
                  <a:schemeClr val="tx1"/>
                </a:solidFill>
              </a:rPr>
              <a:t>현황 파악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C31E628-61D9-3585-2C5D-D6D3C7C27A73}"/>
              </a:ext>
            </a:extLst>
          </p:cNvPr>
          <p:cNvSpPr/>
          <p:nvPr/>
        </p:nvSpPr>
        <p:spPr>
          <a:xfrm>
            <a:off x="3674510" y="2323317"/>
            <a:ext cx="2169953" cy="525957"/>
          </a:xfrm>
          <a:prstGeom prst="rect">
            <a:avLst/>
          </a:prstGeom>
          <a:solidFill>
            <a:srgbClr val="D2DEE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>
                <a:solidFill>
                  <a:schemeClr val="tx1"/>
                </a:solidFill>
              </a:rPr>
              <a:t>추진계획 수립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7789EFB-383A-0BEB-DC29-935B321715FE}"/>
              </a:ext>
            </a:extLst>
          </p:cNvPr>
          <p:cNvSpPr/>
          <p:nvPr/>
        </p:nvSpPr>
        <p:spPr>
          <a:xfrm>
            <a:off x="6248010" y="2323316"/>
            <a:ext cx="2169953" cy="525957"/>
          </a:xfrm>
          <a:prstGeom prst="rect">
            <a:avLst/>
          </a:prstGeom>
          <a:solidFill>
            <a:srgbClr val="D2DEE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>
                <a:solidFill>
                  <a:schemeClr val="tx1"/>
                </a:solidFill>
              </a:rPr>
              <a:t>당회 승인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F63B0E1-9898-FBE5-C3BC-B2E9B99DDBBA}"/>
              </a:ext>
            </a:extLst>
          </p:cNvPr>
          <p:cNvSpPr/>
          <p:nvPr/>
        </p:nvSpPr>
        <p:spPr>
          <a:xfrm>
            <a:off x="8821511" y="2323315"/>
            <a:ext cx="2169953" cy="525957"/>
          </a:xfrm>
          <a:prstGeom prst="rect">
            <a:avLst/>
          </a:prstGeom>
          <a:solidFill>
            <a:srgbClr val="D2DEEF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>
                <a:solidFill>
                  <a:schemeClr val="tx1"/>
                </a:solidFill>
              </a:rPr>
              <a:t>작업 진행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2915AD6-9933-1CA3-13A8-F9F759B80F30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 flipV="1">
            <a:off x="3270963" y="2586296"/>
            <a:ext cx="403547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6FEAF593-FF44-B262-1B6B-CE66DB63800A}"/>
              </a:ext>
            </a:extLst>
          </p:cNvPr>
          <p:cNvCxnSpPr>
            <a:stCxn id="7" idx="3"/>
            <a:endCxn id="9" idx="1"/>
          </p:cNvCxnSpPr>
          <p:nvPr/>
        </p:nvCxnSpPr>
        <p:spPr>
          <a:xfrm flipV="1">
            <a:off x="5844463" y="2586295"/>
            <a:ext cx="403547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18F5E520-2AC1-D726-494B-6A66874E7965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8417963" y="2586294"/>
            <a:ext cx="403548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3252EE3-6967-F040-A97E-66AE29E5E90D}"/>
              </a:ext>
            </a:extLst>
          </p:cNvPr>
          <p:cNvSpPr txBox="1"/>
          <p:nvPr/>
        </p:nvSpPr>
        <p:spPr>
          <a:xfrm>
            <a:off x="6210686" y="2919677"/>
            <a:ext cx="216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제안 사전 검토</a:t>
            </a:r>
            <a:endParaRPr lang="en-US" altLang="ko-KR" sz="160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예산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작업 시행</a:t>
            </a:r>
          </a:p>
        </p:txBody>
      </p:sp>
      <p:sp>
        <p:nvSpPr>
          <p:cNvPr id="22" name="순서도: 수행의 시작/종료 21">
            <a:extLst>
              <a:ext uri="{FF2B5EF4-FFF2-40B4-BE49-F238E27FC236}">
                <a16:creationId xmlns:a16="http://schemas.microsoft.com/office/drawing/2014/main" id="{0BEBD3A7-A648-06F7-6FD6-90D317CE303F}"/>
              </a:ext>
            </a:extLst>
          </p:cNvPr>
          <p:cNvSpPr/>
          <p:nvPr/>
        </p:nvSpPr>
        <p:spPr>
          <a:xfrm>
            <a:off x="9009812" y="3538557"/>
            <a:ext cx="1944328" cy="43467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철거</a:t>
            </a:r>
            <a:r>
              <a:rPr lang="en-US" altLang="ko-KR" sz="16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6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정리</a:t>
            </a:r>
          </a:p>
        </p:txBody>
      </p:sp>
      <p:sp>
        <p:nvSpPr>
          <p:cNvPr id="23" name="순서도: 수행의 시작/종료 22">
            <a:extLst>
              <a:ext uri="{FF2B5EF4-FFF2-40B4-BE49-F238E27FC236}">
                <a16:creationId xmlns:a16="http://schemas.microsoft.com/office/drawing/2014/main" id="{EE033341-A2B6-1A99-347C-F7028525C85A}"/>
              </a:ext>
            </a:extLst>
          </p:cNvPr>
          <p:cNvSpPr/>
          <p:nvPr/>
        </p:nvSpPr>
        <p:spPr>
          <a:xfrm>
            <a:off x="9009812" y="4218970"/>
            <a:ext cx="1944328" cy="43467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바닥 다지기</a:t>
            </a:r>
          </a:p>
        </p:txBody>
      </p:sp>
      <p:sp>
        <p:nvSpPr>
          <p:cNvPr id="24" name="순서도: 수행의 시작/종료 23">
            <a:extLst>
              <a:ext uri="{FF2B5EF4-FFF2-40B4-BE49-F238E27FC236}">
                <a16:creationId xmlns:a16="http://schemas.microsoft.com/office/drawing/2014/main" id="{6326AB0F-B527-074F-1C46-EC734EEE0F1E}"/>
              </a:ext>
            </a:extLst>
          </p:cNvPr>
          <p:cNvSpPr/>
          <p:nvPr/>
        </p:nvSpPr>
        <p:spPr>
          <a:xfrm>
            <a:off x="9009812" y="4911361"/>
            <a:ext cx="1944328" cy="43467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콘테이너 설치</a:t>
            </a:r>
          </a:p>
        </p:txBody>
      </p:sp>
      <p:sp>
        <p:nvSpPr>
          <p:cNvPr id="25" name="순서도: 수행의 시작/종료 24">
            <a:extLst>
              <a:ext uri="{FF2B5EF4-FFF2-40B4-BE49-F238E27FC236}">
                <a16:creationId xmlns:a16="http://schemas.microsoft.com/office/drawing/2014/main" id="{13894D02-083E-EEAF-E1B7-DD4D2922E29D}"/>
              </a:ext>
            </a:extLst>
          </p:cNvPr>
          <p:cNvSpPr/>
          <p:nvPr/>
        </p:nvSpPr>
        <p:spPr>
          <a:xfrm>
            <a:off x="9009812" y="5763848"/>
            <a:ext cx="1944328" cy="434675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진열대 설치</a:t>
            </a:r>
            <a:r>
              <a:rPr lang="en-US" altLang="ko-KR" sz="16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1600">
                <a:solidFill>
                  <a:schemeClr val="tx1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정리</a:t>
            </a: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6557881F-D3CF-2361-E208-F70EE04A0CC2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>
            <a:off x="9981976" y="3973232"/>
            <a:ext cx="0" cy="245738"/>
          </a:xfrm>
          <a:prstGeom prst="straightConnector1">
            <a:avLst/>
          </a:prstGeom>
          <a:ln w="19050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350DA2D1-29FE-3722-5993-C8FAD4D6AEC2}"/>
              </a:ext>
            </a:extLst>
          </p:cNvPr>
          <p:cNvCxnSpPr>
            <a:cxnSpLocks/>
            <a:stCxn id="24" idx="2"/>
            <a:endCxn id="25" idx="0"/>
          </p:cNvCxnSpPr>
          <p:nvPr/>
        </p:nvCxnSpPr>
        <p:spPr>
          <a:xfrm>
            <a:off x="9981976" y="5346036"/>
            <a:ext cx="0" cy="417812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BBA6565-1439-0DB6-6DAB-0DDEDC6E657D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>
            <a:off x="9981976" y="4653645"/>
            <a:ext cx="0" cy="257716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C8DAE13-117B-C061-4E1A-EACE1384B73E}"/>
              </a:ext>
            </a:extLst>
          </p:cNvPr>
          <p:cNvSpPr txBox="1"/>
          <p:nvPr/>
        </p:nvSpPr>
        <p:spPr>
          <a:xfrm>
            <a:off x="10022048" y="5331358"/>
            <a:ext cx="14172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ko-KR" altLang="en-US" sz="1100">
                <a:solidFill>
                  <a:srgbClr val="FF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샌드위치 패널은 법규상 불가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8E4056-3A45-C330-62F8-84FFE902E526}"/>
              </a:ext>
            </a:extLst>
          </p:cNvPr>
          <p:cNvSpPr txBox="1"/>
          <p:nvPr/>
        </p:nvSpPr>
        <p:spPr>
          <a:xfrm>
            <a:off x="1101009" y="2936042"/>
            <a:ext cx="2169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통로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바닥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벽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공간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창고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규격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면적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물품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유지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폐기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인접 가구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시설</a:t>
            </a:r>
            <a:endParaRPr lang="en-US" altLang="ko-KR" sz="160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타당성 조사</a:t>
            </a:r>
            <a:endParaRPr lang="en-US" altLang="ko-KR" sz="160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0767E9-1831-8864-6D49-240D2E6646C9}"/>
              </a:ext>
            </a:extLst>
          </p:cNvPr>
          <p:cNvSpPr txBox="1"/>
          <p:nvPr/>
        </p:nvSpPr>
        <p:spPr>
          <a:xfrm>
            <a:off x="3621568" y="2942217"/>
            <a:ext cx="22228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사용 목적 및 계획</a:t>
            </a:r>
            <a:endParaRPr lang="en-US" altLang="ko-KR" sz="160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소요 예산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기간</a:t>
            </a:r>
            <a:endParaRPr lang="en-US" altLang="ko-KR" sz="160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처리방식</a:t>
            </a:r>
            <a:endParaRPr lang="en-US" altLang="ko-KR" sz="160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업체 견적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예비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본</a:t>
            </a:r>
            <a:r>
              <a:rPr lang="en-US" altLang="ko-KR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endParaRPr lang="ko-KR" altLang="en-US" sz="160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18A55C-E2D6-F5DD-62E4-121681C77A7C}"/>
              </a:ext>
            </a:extLst>
          </p:cNvPr>
          <p:cNvSpPr txBox="1"/>
          <p:nvPr/>
        </p:nvSpPr>
        <p:spPr>
          <a:xfrm>
            <a:off x="8784187" y="2919676"/>
            <a:ext cx="2169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업체 선정</a:t>
            </a:r>
            <a:endParaRPr lang="en-US" altLang="ko-KR" sz="160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ko-KR" altLang="en-US" sz="16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작업 시행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F238F385-78EC-466C-86D9-BA18204168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0455" y="4138465"/>
            <a:ext cx="1260292" cy="1675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E54338EC-821D-94FA-B86A-DE8A053D2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0337" y="4508102"/>
            <a:ext cx="1260292" cy="16758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3755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endParaRPr lang="ko-KR" altLang="en-US" sz="320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65612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공지사항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0A462C11-620B-4B94-A18C-07BC6C5F5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3390"/>
            <a:ext cx="10609729" cy="4463573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/>
              <a:t>교회 리모델링 진행사항 </a:t>
            </a:r>
            <a:endParaRPr lang="en-US" altLang="ko-KR"/>
          </a:p>
          <a:p>
            <a:pPr lvl="1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추진위원회 경과사항 </a:t>
            </a:r>
            <a:r>
              <a:rPr lang="en-US" altLang="ko-KR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or </a:t>
            </a: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당회 결의사항 보고</a:t>
            </a:r>
            <a:r>
              <a:rPr lang="en-US" altLang="ko-KR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예정</a:t>
            </a:r>
            <a:r>
              <a:rPr lang="en-US" altLang="ko-KR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br>
              <a:rPr lang="en-US" altLang="ko-KR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</a:br>
            <a:endParaRPr lang="en-US" altLang="ko-KR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/>
              <a:t>다음 열린국팀장회의 </a:t>
            </a:r>
            <a:r>
              <a:rPr lang="en-US" altLang="ko-KR"/>
              <a:t>–</a:t>
            </a:r>
            <a:r>
              <a:rPr lang="ko-KR" altLang="en-US"/>
              <a:t> </a:t>
            </a:r>
            <a:r>
              <a:rPr lang="en-US" altLang="ko-KR"/>
              <a:t>8</a:t>
            </a:r>
            <a:r>
              <a:rPr lang="ko-KR" altLang="en-US"/>
              <a:t>월 </a:t>
            </a:r>
            <a:r>
              <a:rPr lang="en-US" altLang="ko-KR"/>
              <a:t>13</a:t>
            </a:r>
            <a:r>
              <a:rPr lang="ko-KR" altLang="en-US"/>
              <a:t>일</a:t>
            </a:r>
            <a:endParaRPr lang="en-US" altLang="ko-KR"/>
          </a:p>
          <a:p>
            <a:pPr lvl="1">
              <a:lnSpc>
                <a:spcPct val="150000"/>
              </a:lnSpc>
              <a:buFont typeface="맑은 고딕" panose="020B0503020000020004" pitchFamily="50" charset="-127"/>
              <a:buChar char="–"/>
            </a:pP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테마 부서는 방송국</a:t>
            </a:r>
            <a:r>
              <a:rPr lang="en-US" altLang="ko-KR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봉사국</a:t>
            </a:r>
            <a:endParaRPr lang="en-US" altLang="ko-KR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  <a:buFont typeface="맑은 고딕" panose="020B0503020000020004" pitchFamily="50" charset="-127"/>
              <a:buChar char="–"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41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래픽 5" descr="레몬과 잎이 달린 화환">
            <a:extLst>
              <a:ext uri="{FF2B5EF4-FFF2-40B4-BE49-F238E27FC236}">
                <a16:creationId xmlns:a16="http://schemas.microsoft.com/office/drawing/2014/main" id="{EBFCD05E-1545-86E6-4491-52BF0100B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8727" y="311727"/>
            <a:ext cx="6234546" cy="6234546"/>
          </a:xfrm>
          <a:prstGeom prst="rect">
            <a:avLst/>
          </a:prstGeom>
        </p:spPr>
      </p:pic>
      <p:pic>
        <p:nvPicPr>
          <p:cNvPr id="7170" name="Picture 2" descr="캘리그라피 감사합니다 그리고 사랑합니다 D210503, 수현캘리, 일러스트, 감사합니다, 그리고, 사랑합니다, 캘리, 캘리그라피, 감사,  부모님, 선생님, 가족, 감사인사, 사랑, 캘리그래피 | 긍정적인 명언들, 운동법, 손글씨">
            <a:extLst>
              <a:ext uri="{FF2B5EF4-FFF2-40B4-BE49-F238E27FC236}">
                <a16:creationId xmlns:a16="http://schemas.microsoft.com/office/drawing/2014/main" id="{CAADF4E0-FD87-8380-4D2F-AF10C8E33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7000" y="1857375"/>
            <a:ext cx="6858000" cy="29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377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392121-0FE7-4C3D-81F8-16889110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394"/>
            <a:ext cx="10515600" cy="479830"/>
          </a:xfrm>
        </p:spPr>
        <p:txBody>
          <a:bodyPr>
            <a:normAutofit fontScale="90000"/>
          </a:bodyPr>
          <a:lstStyle/>
          <a:p>
            <a:r>
              <a:rPr lang="ko-KR" altLang="en-US"/>
              <a:t>열린</a:t>
            </a:r>
            <a:r>
              <a:rPr lang="en-US" altLang="ko-KR"/>
              <a:t> </a:t>
            </a:r>
            <a:r>
              <a:rPr lang="ko-KR" altLang="en-US"/>
              <a:t>국</a:t>
            </a:r>
            <a:r>
              <a:rPr lang="en-US" altLang="ko-KR" sz="3600"/>
              <a:t>·</a:t>
            </a:r>
            <a:r>
              <a:rPr lang="ko-KR" altLang="en-US"/>
              <a:t>팀장회의 출석 현황</a:t>
            </a:r>
            <a:r>
              <a:rPr lang="en-US" altLang="ko-KR"/>
              <a:t>(4</a:t>
            </a:r>
            <a:r>
              <a:rPr lang="ko-KR" altLang="en-US"/>
              <a:t>월</a:t>
            </a:r>
            <a:r>
              <a:rPr lang="en-US" altLang="ko-KR"/>
              <a:t> 16</a:t>
            </a:r>
            <a:r>
              <a:rPr lang="ko-KR" altLang="en-US"/>
              <a:t>일</a:t>
            </a:r>
            <a:r>
              <a:rPr lang="en-US" altLang="ko-KR"/>
              <a:t>)</a:t>
            </a:r>
            <a:endParaRPr lang="ko-KR" altLang="en-US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F357FA0D-48CA-8C65-EECB-5B54120D0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932965"/>
              </p:ext>
            </p:extLst>
          </p:nvPr>
        </p:nvGraphicFramePr>
        <p:xfrm>
          <a:off x="681318" y="1219199"/>
          <a:ext cx="10775576" cy="508498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6009">
                  <a:extLst>
                    <a:ext uri="{9D8B030D-6E8A-4147-A177-3AD203B41FA5}">
                      <a16:colId xmlns:a16="http://schemas.microsoft.com/office/drawing/2014/main" val="1138321991"/>
                    </a:ext>
                  </a:extLst>
                </a:gridCol>
                <a:gridCol w="1212597">
                  <a:extLst>
                    <a:ext uri="{9D8B030D-6E8A-4147-A177-3AD203B41FA5}">
                      <a16:colId xmlns:a16="http://schemas.microsoft.com/office/drawing/2014/main" val="1352136036"/>
                    </a:ext>
                  </a:extLst>
                </a:gridCol>
                <a:gridCol w="1240156">
                  <a:extLst>
                    <a:ext uri="{9D8B030D-6E8A-4147-A177-3AD203B41FA5}">
                      <a16:colId xmlns:a16="http://schemas.microsoft.com/office/drawing/2014/main" val="2995697851"/>
                    </a:ext>
                  </a:extLst>
                </a:gridCol>
                <a:gridCol w="486875">
                  <a:extLst>
                    <a:ext uri="{9D8B030D-6E8A-4147-A177-3AD203B41FA5}">
                      <a16:colId xmlns:a16="http://schemas.microsoft.com/office/drawing/2014/main" val="2414799004"/>
                    </a:ext>
                  </a:extLst>
                </a:gridCol>
                <a:gridCol w="688976">
                  <a:extLst>
                    <a:ext uri="{9D8B030D-6E8A-4147-A177-3AD203B41FA5}">
                      <a16:colId xmlns:a16="http://schemas.microsoft.com/office/drawing/2014/main" val="572249139"/>
                    </a:ext>
                  </a:extLst>
                </a:gridCol>
                <a:gridCol w="1030422">
                  <a:extLst>
                    <a:ext uri="{9D8B030D-6E8A-4147-A177-3AD203B41FA5}">
                      <a16:colId xmlns:a16="http://schemas.microsoft.com/office/drawing/2014/main" val="3003713623"/>
                    </a:ext>
                  </a:extLst>
                </a:gridCol>
                <a:gridCol w="1264023">
                  <a:extLst>
                    <a:ext uri="{9D8B030D-6E8A-4147-A177-3AD203B41FA5}">
                      <a16:colId xmlns:a16="http://schemas.microsoft.com/office/drawing/2014/main" val="759413305"/>
                    </a:ext>
                  </a:extLst>
                </a:gridCol>
                <a:gridCol w="502024">
                  <a:extLst>
                    <a:ext uri="{9D8B030D-6E8A-4147-A177-3AD203B41FA5}">
                      <a16:colId xmlns:a16="http://schemas.microsoft.com/office/drawing/2014/main" val="2377915288"/>
                    </a:ext>
                  </a:extLst>
                </a:gridCol>
                <a:gridCol w="721899">
                  <a:extLst>
                    <a:ext uri="{9D8B030D-6E8A-4147-A177-3AD203B41FA5}">
                      <a16:colId xmlns:a16="http://schemas.microsoft.com/office/drawing/2014/main" val="1876604002"/>
                    </a:ext>
                  </a:extLst>
                </a:gridCol>
                <a:gridCol w="541995">
                  <a:extLst>
                    <a:ext uri="{9D8B030D-6E8A-4147-A177-3AD203B41FA5}">
                      <a16:colId xmlns:a16="http://schemas.microsoft.com/office/drawing/2014/main" val="3605534179"/>
                    </a:ext>
                  </a:extLst>
                </a:gridCol>
                <a:gridCol w="688976">
                  <a:extLst>
                    <a:ext uri="{9D8B030D-6E8A-4147-A177-3AD203B41FA5}">
                      <a16:colId xmlns:a16="http://schemas.microsoft.com/office/drawing/2014/main" val="446125850"/>
                    </a:ext>
                  </a:extLst>
                </a:gridCol>
                <a:gridCol w="541995">
                  <a:extLst>
                    <a:ext uri="{9D8B030D-6E8A-4147-A177-3AD203B41FA5}">
                      <a16:colId xmlns:a16="http://schemas.microsoft.com/office/drawing/2014/main" val="3217461809"/>
                    </a:ext>
                  </a:extLst>
                </a:gridCol>
                <a:gridCol w="723464">
                  <a:extLst>
                    <a:ext uri="{9D8B030D-6E8A-4147-A177-3AD203B41FA5}">
                      <a16:colId xmlns:a16="http://schemas.microsoft.com/office/drawing/2014/main" val="945212869"/>
                    </a:ext>
                  </a:extLst>
                </a:gridCol>
                <a:gridCol w="466165">
                  <a:extLst>
                    <a:ext uri="{9D8B030D-6E8A-4147-A177-3AD203B41FA5}">
                      <a16:colId xmlns:a16="http://schemas.microsoft.com/office/drawing/2014/main" val="3630710742"/>
                    </a:ext>
                  </a:extLst>
                </a:gridCol>
              </a:tblGrid>
              <a:tr h="310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국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부서</a:t>
                      </a:r>
                      <a:r>
                        <a:rPr lang="en-US" altLang="ko-KR" sz="1100"/>
                        <a:t>/</a:t>
                      </a:r>
                      <a:r>
                        <a:rPr lang="ko-KR" altLang="en-US" sz="1100"/>
                        <a:t>팀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담당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참석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국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부서</a:t>
                      </a:r>
                      <a:r>
                        <a:rPr lang="en-US" altLang="ko-KR" sz="1100"/>
                        <a:t>/</a:t>
                      </a:r>
                      <a:r>
                        <a:rPr lang="ko-KR" altLang="en-US" sz="1100"/>
                        <a:t>팀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담당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참석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국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부서</a:t>
                      </a:r>
                      <a:r>
                        <a:rPr lang="en-US" altLang="ko-KR" sz="1100"/>
                        <a:t>/</a:t>
                      </a:r>
                      <a:r>
                        <a:rPr lang="ko-KR" altLang="en-US" sz="1100"/>
                        <a:t>팀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담당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참석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48040"/>
                  </a:ext>
                </a:extLst>
              </a:tr>
              <a:tr h="253506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예배국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김정민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교회관리국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서세석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봉사국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신대임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244635"/>
                  </a:ext>
                </a:extLst>
              </a:tr>
              <a:tr h="257887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예배사역팀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서승억 안수집사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건물관리팀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홍성옥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김치봉사팀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박순희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641679"/>
                  </a:ext>
                </a:extLst>
              </a:tr>
              <a:tr h="261270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새가족지원팀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이경숙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청결관리팀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김선주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반찬봉사팀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신선출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223378"/>
                  </a:ext>
                </a:extLst>
              </a:tr>
              <a:tr h="253506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중보 기도팀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김금옥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안전관리팀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최재용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강사접대팀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나해영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657417"/>
                  </a:ext>
                </a:extLst>
              </a:tr>
              <a:tr h="310032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예능국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김성훈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rowSpan="11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교육국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박주창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방송국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이용구 장로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889068"/>
                  </a:ext>
                </a:extLst>
              </a:tr>
              <a:tr h="3100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할렐루야찬양대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박영식 안수집사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유치부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이성향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영상기획제작팀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김세호 장로</a:t>
                      </a:r>
                      <a:r>
                        <a:rPr lang="en-US" altLang="ko-KR" sz="1100"/>
                        <a:t>*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72412"/>
                  </a:ext>
                </a:extLst>
              </a:tr>
              <a:tr h="3100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에버그린찬양단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박은주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유년부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김영미 권사</a:t>
                      </a:r>
                      <a:r>
                        <a:rPr lang="en-US" altLang="ko-KR" sz="1100"/>
                        <a:t>*</a:t>
                      </a:r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멀티미디어팀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이진우 집사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080706"/>
                  </a:ext>
                </a:extLst>
              </a:tr>
              <a:tr h="3100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보아합창단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김필숙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초등부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김은희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열린공연팀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이병용 집사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16686"/>
                  </a:ext>
                </a:extLst>
              </a:tr>
              <a:tr h="3100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오케스트라팀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장유경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중등부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조재옥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기획행정국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송문배 장로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565093"/>
                  </a:ext>
                </a:extLst>
              </a:tr>
              <a:tr h="326095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선교국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최승득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고등부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김택석</a:t>
                      </a:r>
                      <a:r>
                        <a:rPr lang="en-US" altLang="ko-KR" sz="1100"/>
                        <a:t> </a:t>
                      </a:r>
                      <a:r>
                        <a:rPr lang="ko-KR" altLang="en-US" sz="1100"/>
                        <a:t>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기획팀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송명섭 안수집사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627202"/>
                  </a:ext>
                </a:extLst>
              </a:tr>
              <a:tr h="3100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지역전도대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김영미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청년부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구당회</a:t>
                      </a:r>
                      <a:r>
                        <a:rPr lang="en-US" altLang="ko-KR" sz="1100"/>
                        <a:t> </a:t>
                      </a:r>
                      <a:r>
                        <a:rPr lang="ko-KR" altLang="en-US" sz="1100"/>
                        <a:t>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홍보팀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김은희 집사</a:t>
                      </a:r>
                      <a:r>
                        <a:rPr lang="en-US" altLang="ko-KR" sz="1100"/>
                        <a:t>*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21652"/>
                  </a:ext>
                </a:extLst>
              </a:tr>
              <a:tr h="3100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조이홀전도대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한광옥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릴리 합창단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서강인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편집디자인팀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장은선 집사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384849"/>
                  </a:ext>
                </a:extLst>
              </a:tr>
              <a:tr h="3100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국내</a:t>
                      </a:r>
                      <a:r>
                        <a:rPr lang="en-US" altLang="ko-KR" sz="1100"/>
                        <a:t>·</a:t>
                      </a:r>
                      <a:r>
                        <a:rPr lang="ko-KR" altLang="en-US" sz="1100"/>
                        <a:t>외선교팀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김세호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장학지원팀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김종완 안수집사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/>
                        <a:t>ESG</a:t>
                      </a:r>
                      <a:r>
                        <a:rPr lang="ko-KR" altLang="en-US" sz="1100"/>
                        <a:t>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이선자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317397"/>
                  </a:ext>
                </a:extLst>
              </a:tr>
              <a:tr h="310032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차량국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김정훈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청년회장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김혜성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8774273"/>
                  </a:ext>
                </a:extLst>
              </a:tr>
              <a:tr h="3100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차량관리팀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김현우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청년회총무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김예진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총원</a:t>
                      </a:r>
                      <a:r>
                        <a:rPr lang="en-US" altLang="ko-KR" sz="1100"/>
                        <a:t>(</a:t>
                      </a:r>
                      <a:r>
                        <a:rPr lang="ko-KR" altLang="en-US" sz="1100"/>
                        <a:t>중복</a:t>
                      </a:r>
                      <a:r>
                        <a:rPr lang="en-US" altLang="ko-KR" sz="1100"/>
                        <a:t>*</a:t>
                      </a:r>
                      <a:r>
                        <a:rPr lang="ko-KR" altLang="en-US" sz="1100"/>
                        <a:t>제외</a:t>
                      </a:r>
                      <a:r>
                        <a:rPr lang="en-US" altLang="ko-KR" sz="1100"/>
                        <a:t>)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출석</a:t>
                      </a:r>
                      <a:r>
                        <a:rPr lang="en-US" altLang="ko-KR" sz="1100"/>
                        <a:t>(</a:t>
                      </a:r>
                      <a:r>
                        <a:rPr lang="ko-KR" altLang="en-US" sz="1100"/>
                        <a:t>중복</a:t>
                      </a:r>
                      <a:r>
                        <a:rPr lang="en-US" altLang="ko-KR" sz="1100"/>
                        <a:t>*</a:t>
                      </a:r>
                      <a:r>
                        <a:rPr lang="ko-KR" altLang="en-US" sz="1100"/>
                        <a:t>제외</a:t>
                      </a:r>
                      <a:r>
                        <a:rPr lang="en-US" altLang="ko-KR" sz="1100"/>
                        <a:t>)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출석율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135815"/>
                  </a:ext>
                </a:extLst>
              </a:tr>
              <a:tr h="310032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주차관리팀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박종찬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재정국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박영근 장로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38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16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42%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7991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64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3687537-391A-54DB-187F-38DBD962A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394"/>
            <a:ext cx="5410200" cy="861134"/>
          </a:xfrm>
        </p:spPr>
        <p:txBody>
          <a:bodyPr>
            <a:normAutofit/>
          </a:bodyPr>
          <a:lstStyle/>
          <a:p>
            <a:pPr algn="ctr"/>
            <a:r>
              <a:rPr lang="ko-KR" altLang="en-US" sz="3600" b="1"/>
              <a:t>순서</a:t>
            </a:r>
            <a:endParaRPr lang="ko-KR" altLang="en-US" sz="36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A2461B-0D24-7B31-3184-BFDE26941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59" y="1694329"/>
            <a:ext cx="6234953" cy="4482634"/>
          </a:xfrm>
        </p:spPr>
        <p:txBody>
          <a:bodyPr>
            <a:normAutofit/>
          </a:bodyPr>
          <a:lstStyle/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/>
              <a:t>시작</a:t>
            </a:r>
            <a:r>
              <a:rPr lang="en-US" altLang="ko-KR" sz="3200"/>
              <a:t>/</a:t>
            </a:r>
            <a:r>
              <a:rPr lang="ko-KR" altLang="en-US" sz="3200"/>
              <a:t>기도 </a:t>
            </a:r>
            <a:r>
              <a:rPr lang="en-US" altLang="ko-KR" sz="3200"/>
              <a:t>: </a:t>
            </a:r>
            <a:r>
              <a:rPr lang="ko-KR" altLang="en-US" sz="3200">
                <a:solidFill>
                  <a:srgbClr val="006600"/>
                </a:solidFill>
              </a:rPr>
              <a:t>문희욱 목사</a:t>
            </a:r>
            <a:endParaRPr lang="en-US" altLang="ko-KR" sz="3200">
              <a:solidFill>
                <a:srgbClr val="006600"/>
              </a:solidFill>
            </a:endParaRPr>
          </a:p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/>
              <a:t>출석 점검</a:t>
            </a:r>
            <a:r>
              <a:rPr lang="en-US" altLang="ko-KR" sz="3200"/>
              <a:t>/</a:t>
            </a:r>
            <a:r>
              <a:rPr lang="ko-KR" altLang="en-US" sz="3200"/>
              <a:t>순서 안내</a:t>
            </a:r>
            <a:endParaRPr lang="en-US" altLang="ko-KR" sz="3200"/>
          </a:p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/>
              <a:t>목회실 전달사항</a:t>
            </a:r>
            <a:endParaRPr lang="en-US" altLang="ko-KR" sz="3200"/>
          </a:p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/>
              <a:t>테마부서 발표 </a:t>
            </a:r>
            <a:r>
              <a:rPr lang="en-US" altLang="ko-KR" sz="3200"/>
              <a:t>: </a:t>
            </a:r>
            <a:r>
              <a:rPr lang="ko-KR" altLang="en-US" sz="3200">
                <a:solidFill>
                  <a:srgbClr val="006600"/>
                </a:solidFill>
              </a:rPr>
              <a:t>담당 국</a:t>
            </a:r>
            <a:r>
              <a:rPr lang="en-US" altLang="ko-KR" sz="3200">
                <a:solidFill>
                  <a:srgbClr val="006600"/>
                </a:solidFill>
              </a:rPr>
              <a:t>·</a:t>
            </a:r>
            <a:r>
              <a:rPr lang="ko-KR" altLang="en-US" sz="3200">
                <a:solidFill>
                  <a:srgbClr val="006600"/>
                </a:solidFill>
              </a:rPr>
              <a:t>팀장</a:t>
            </a:r>
            <a:endParaRPr lang="en-US" altLang="ko-KR" sz="3200">
              <a:solidFill>
                <a:srgbClr val="006600"/>
              </a:solidFill>
            </a:endParaRPr>
          </a:p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/>
              <a:t>기타 토의사항</a:t>
            </a:r>
            <a:endParaRPr lang="en-US" altLang="ko-KR" sz="3200"/>
          </a:p>
          <a:p>
            <a:pPr marL="569913" indent="-569913">
              <a:spcAft>
                <a:spcPts val="1200"/>
              </a:spcAft>
              <a:buClr>
                <a:srgbClr val="FF0000"/>
              </a:buClr>
              <a:buFont typeface="Webdings" panose="05030102010509060703" pitchFamily="18" charset="2"/>
              <a:buChar char=""/>
            </a:pPr>
            <a:r>
              <a:rPr lang="ko-KR" altLang="en-US" sz="3200"/>
              <a:t>마무리</a:t>
            </a:r>
            <a:r>
              <a:rPr lang="en-US" altLang="ko-KR" sz="3200"/>
              <a:t>/</a:t>
            </a:r>
            <a:r>
              <a:rPr lang="ko-KR" altLang="en-US" sz="3200"/>
              <a:t>기도 </a:t>
            </a:r>
            <a:r>
              <a:rPr lang="en-US" altLang="ko-KR" sz="3200"/>
              <a:t>: </a:t>
            </a:r>
            <a:r>
              <a:rPr lang="ko-KR" altLang="en-US" sz="3200">
                <a:solidFill>
                  <a:srgbClr val="006600"/>
                </a:solidFill>
              </a:rPr>
              <a:t>담임목사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0BA7E9FF-A90D-33EA-F190-44110AF9C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982702"/>
              </p:ext>
            </p:extLst>
          </p:nvPr>
        </p:nvGraphicFramePr>
        <p:xfrm>
          <a:off x="6965571" y="717181"/>
          <a:ext cx="4150660" cy="5477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107">
                  <a:extLst>
                    <a:ext uri="{9D8B030D-6E8A-4147-A177-3AD203B41FA5}">
                      <a16:colId xmlns:a16="http://schemas.microsoft.com/office/drawing/2014/main" val="1550129994"/>
                    </a:ext>
                  </a:extLst>
                </a:gridCol>
                <a:gridCol w="2653553">
                  <a:extLst>
                    <a:ext uri="{9D8B030D-6E8A-4147-A177-3AD203B41FA5}">
                      <a16:colId xmlns:a16="http://schemas.microsoft.com/office/drawing/2014/main" val="3719193555"/>
                    </a:ext>
                  </a:extLst>
                </a:gridCol>
              </a:tblGrid>
              <a:tr h="70502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4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월별 테마부서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이달의</a:t>
                      </a:r>
                      <a:r>
                        <a:rPr lang="en-US" altLang="ko-KR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ko-KR" altLang="en-US" sz="2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테마부서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78129995"/>
                  </a:ext>
                </a:extLst>
              </a:tr>
              <a:tr h="12086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2/12</a:t>
                      </a:r>
                      <a:endParaRPr lang="ko-KR" altLang="en-US" sz="2600" b="0">
                        <a:solidFill>
                          <a:schemeClr val="accent5">
                            <a:lumMod val="75000"/>
                          </a:schemeClr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예배국</a:t>
                      </a:r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교육국</a:t>
                      </a:r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기획행정국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60580911"/>
                  </a:ext>
                </a:extLst>
              </a:tr>
              <a:tr h="8483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4/16</a:t>
                      </a:r>
                      <a:endParaRPr lang="ko-KR" altLang="en-US" sz="2600" b="0">
                        <a:solidFill>
                          <a:schemeClr val="accent5">
                            <a:lumMod val="75000"/>
                          </a:schemeClr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예능국</a:t>
                      </a:r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선교국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48294697"/>
                  </a:ext>
                </a:extLst>
              </a:tr>
              <a:tr h="10393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6/18</a:t>
                      </a:r>
                      <a:endParaRPr lang="ko-KR" altLang="en-US" sz="2800" b="1">
                        <a:solidFill>
                          <a:srgbClr val="0000CC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8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교육국</a:t>
                      </a:r>
                      <a:r>
                        <a:rPr lang="en-US" altLang="ko-KR" sz="28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800" b="1">
                          <a:solidFill>
                            <a:srgbClr val="0000CC"/>
                          </a:solidFill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교회관리국</a:t>
                      </a:r>
                      <a:endParaRPr lang="en-US" altLang="ko-KR" sz="2800" b="1">
                        <a:solidFill>
                          <a:srgbClr val="0000CC"/>
                        </a:solidFill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77300610"/>
                  </a:ext>
                </a:extLst>
              </a:tr>
              <a:tr h="8275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8/13</a:t>
                      </a:r>
                      <a:endParaRPr lang="ko-KR" altLang="en-US" sz="2600" b="0">
                        <a:solidFill>
                          <a:schemeClr val="accent5">
                            <a:lumMod val="75000"/>
                          </a:schemeClr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방송국</a:t>
                      </a:r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봉사국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04033406"/>
                  </a:ext>
                </a:extLst>
              </a:tr>
              <a:tr h="84832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10/22</a:t>
                      </a:r>
                      <a:endParaRPr lang="ko-KR" altLang="en-US" sz="2600" b="0">
                        <a:solidFill>
                          <a:schemeClr val="accent5">
                            <a:lumMod val="75000"/>
                          </a:schemeClr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차량국</a:t>
                      </a:r>
                      <a:r>
                        <a:rPr lang="en-US" altLang="ko-KR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2600" b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선교국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6022163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702C51E8-9D2B-F82D-8F33-72380F8CF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32" b="89691" l="9653" r="89961">
                        <a14:foregroundMark x1="49807" y1="89175" x2="49807" y2="89175"/>
                        <a14:foregroundMark x1="74517" y1="11856" x2="74517" y2="11856"/>
                        <a14:foregroundMark x1="67181" y1="7732" x2="67181" y2="7732"/>
                        <a14:foregroundMark x1="77992" y1="20103" x2="77992" y2="20103"/>
                        <a14:foregroundMark x1="67181" y1="12887" x2="67181" y2="12887"/>
                        <a14:foregroundMark x1="66795" y1="11856" x2="66795" y2="11856"/>
                        <a14:foregroundMark x1="67181" y1="9794" x2="67181" y2="9794"/>
                        <a14:foregroundMark x1="73745" y1="14433" x2="73745" y2="14433"/>
                        <a14:foregroundMark x1="72973" y1="15464" x2="72973" y2="15464"/>
                        <a14:foregroundMark x1="72201" y1="14433" x2="72201" y2="14433"/>
                        <a14:foregroundMark x1="75676" y1="21134" x2="75676" y2="21134"/>
                        <a14:foregroundMark x1="74517" y1="21134" x2="74517" y2="21134"/>
                        <a14:foregroundMark x1="71429" y1="15464" x2="71429" y2="15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523057" y="3463993"/>
            <a:ext cx="1392543" cy="10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A392121-0FE7-4C3D-81F8-16889110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394"/>
            <a:ext cx="10515600" cy="479830"/>
          </a:xfrm>
        </p:spPr>
        <p:txBody>
          <a:bodyPr>
            <a:normAutofit fontScale="90000"/>
          </a:bodyPr>
          <a:lstStyle/>
          <a:p>
            <a:r>
              <a:rPr lang="ko-KR" altLang="en-US"/>
              <a:t>열린</a:t>
            </a:r>
            <a:r>
              <a:rPr lang="en-US" altLang="ko-KR"/>
              <a:t> </a:t>
            </a:r>
            <a:r>
              <a:rPr lang="ko-KR" altLang="en-US"/>
              <a:t>국</a:t>
            </a:r>
            <a:r>
              <a:rPr lang="en-US" altLang="ko-KR" sz="3600"/>
              <a:t>·</a:t>
            </a:r>
            <a:r>
              <a:rPr lang="ko-KR" altLang="en-US"/>
              <a:t>팀장회의 출석 현황</a:t>
            </a:r>
            <a:r>
              <a:rPr lang="en-US" altLang="ko-KR"/>
              <a:t>(6</a:t>
            </a:r>
            <a:r>
              <a:rPr lang="ko-KR" altLang="en-US"/>
              <a:t>월</a:t>
            </a:r>
            <a:r>
              <a:rPr lang="en-US" altLang="ko-KR"/>
              <a:t> 18</a:t>
            </a:r>
            <a:r>
              <a:rPr lang="ko-KR" altLang="en-US"/>
              <a:t>일</a:t>
            </a:r>
            <a:r>
              <a:rPr lang="en-US" altLang="ko-KR"/>
              <a:t>)</a:t>
            </a:r>
            <a:endParaRPr lang="ko-KR" altLang="en-US"/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F357FA0D-48CA-8C65-EECB-5B54120D0D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18257"/>
              </p:ext>
            </p:extLst>
          </p:nvPr>
        </p:nvGraphicFramePr>
        <p:xfrm>
          <a:off x="681318" y="1219199"/>
          <a:ext cx="10786633" cy="503840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66009">
                  <a:extLst>
                    <a:ext uri="{9D8B030D-6E8A-4147-A177-3AD203B41FA5}">
                      <a16:colId xmlns:a16="http://schemas.microsoft.com/office/drawing/2014/main" val="1138321991"/>
                    </a:ext>
                  </a:extLst>
                </a:gridCol>
                <a:gridCol w="1212597">
                  <a:extLst>
                    <a:ext uri="{9D8B030D-6E8A-4147-A177-3AD203B41FA5}">
                      <a16:colId xmlns:a16="http://schemas.microsoft.com/office/drawing/2014/main" val="1352136036"/>
                    </a:ext>
                  </a:extLst>
                </a:gridCol>
                <a:gridCol w="1240156">
                  <a:extLst>
                    <a:ext uri="{9D8B030D-6E8A-4147-A177-3AD203B41FA5}">
                      <a16:colId xmlns:a16="http://schemas.microsoft.com/office/drawing/2014/main" val="2995697851"/>
                    </a:ext>
                  </a:extLst>
                </a:gridCol>
                <a:gridCol w="486875">
                  <a:extLst>
                    <a:ext uri="{9D8B030D-6E8A-4147-A177-3AD203B41FA5}">
                      <a16:colId xmlns:a16="http://schemas.microsoft.com/office/drawing/2014/main" val="2414799004"/>
                    </a:ext>
                  </a:extLst>
                </a:gridCol>
                <a:gridCol w="634669">
                  <a:extLst>
                    <a:ext uri="{9D8B030D-6E8A-4147-A177-3AD203B41FA5}">
                      <a16:colId xmlns:a16="http://schemas.microsoft.com/office/drawing/2014/main" val="572249139"/>
                    </a:ext>
                  </a:extLst>
                </a:gridCol>
                <a:gridCol w="1165411">
                  <a:extLst>
                    <a:ext uri="{9D8B030D-6E8A-4147-A177-3AD203B41FA5}">
                      <a16:colId xmlns:a16="http://schemas.microsoft.com/office/drawing/2014/main" val="3003713623"/>
                    </a:ext>
                  </a:extLst>
                </a:gridCol>
                <a:gridCol w="1290918">
                  <a:extLst>
                    <a:ext uri="{9D8B030D-6E8A-4147-A177-3AD203B41FA5}">
                      <a16:colId xmlns:a16="http://schemas.microsoft.com/office/drawing/2014/main" val="759413305"/>
                    </a:ext>
                  </a:extLst>
                </a:gridCol>
                <a:gridCol w="502023">
                  <a:extLst>
                    <a:ext uri="{9D8B030D-6E8A-4147-A177-3AD203B41FA5}">
                      <a16:colId xmlns:a16="http://schemas.microsoft.com/office/drawing/2014/main" val="2377915288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1876604002"/>
                    </a:ext>
                  </a:extLst>
                </a:gridCol>
                <a:gridCol w="537753">
                  <a:extLst>
                    <a:ext uri="{9D8B030D-6E8A-4147-A177-3AD203B41FA5}">
                      <a16:colId xmlns:a16="http://schemas.microsoft.com/office/drawing/2014/main" val="3605534179"/>
                    </a:ext>
                  </a:extLst>
                </a:gridCol>
                <a:gridCol w="688976">
                  <a:extLst>
                    <a:ext uri="{9D8B030D-6E8A-4147-A177-3AD203B41FA5}">
                      <a16:colId xmlns:a16="http://schemas.microsoft.com/office/drawing/2014/main" val="446125850"/>
                    </a:ext>
                  </a:extLst>
                </a:gridCol>
                <a:gridCol w="198659">
                  <a:extLst>
                    <a:ext uri="{9D8B030D-6E8A-4147-A177-3AD203B41FA5}">
                      <a16:colId xmlns:a16="http://schemas.microsoft.com/office/drawing/2014/main" val="3217461809"/>
                    </a:ext>
                  </a:extLst>
                </a:gridCol>
                <a:gridCol w="726142">
                  <a:extLst>
                    <a:ext uri="{9D8B030D-6E8A-4147-A177-3AD203B41FA5}">
                      <a16:colId xmlns:a16="http://schemas.microsoft.com/office/drawing/2014/main" val="945212869"/>
                    </a:ext>
                  </a:extLst>
                </a:gridCol>
                <a:gridCol w="340658">
                  <a:extLst>
                    <a:ext uri="{9D8B030D-6E8A-4147-A177-3AD203B41FA5}">
                      <a16:colId xmlns:a16="http://schemas.microsoft.com/office/drawing/2014/main" val="3755925526"/>
                    </a:ext>
                  </a:extLst>
                </a:gridCol>
                <a:gridCol w="477222">
                  <a:extLst>
                    <a:ext uri="{9D8B030D-6E8A-4147-A177-3AD203B41FA5}">
                      <a16:colId xmlns:a16="http://schemas.microsoft.com/office/drawing/2014/main" val="3630710742"/>
                    </a:ext>
                  </a:extLst>
                </a:gridCol>
              </a:tblGrid>
              <a:tr h="30663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국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부서</a:t>
                      </a:r>
                      <a:r>
                        <a:rPr lang="en-US" altLang="ko-KR" sz="1100"/>
                        <a:t>/</a:t>
                      </a:r>
                      <a:r>
                        <a:rPr lang="ko-KR" altLang="en-US" sz="1100"/>
                        <a:t>팀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담당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참석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국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부서</a:t>
                      </a:r>
                      <a:r>
                        <a:rPr lang="en-US" altLang="ko-KR" sz="1100"/>
                        <a:t>/</a:t>
                      </a:r>
                      <a:r>
                        <a:rPr lang="ko-KR" altLang="en-US" sz="1100"/>
                        <a:t>팀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담당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참석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국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부서</a:t>
                      </a:r>
                      <a:r>
                        <a:rPr lang="en-US" altLang="ko-KR" sz="1100"/>
                        <a:t>/</a:t>
                      </a:r>
                      <a:r>
                        <a:rPr lang="ko-KR" altLang="en-US" sz="1100"/>
                        <a:t>팀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담당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참석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48040"/>
                  </a:ext>
                </a:extLst>
              </a:tr>
              <a:tr h="256238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예배국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김정민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교회관리국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서세석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봉사국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신대임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9244635"/>
                  </a:ext>
                </a:extLst>
              </a:tr>
              <a:tr h="256238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예배사역팀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서승억 안수집사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건물관리팀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홍성옥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김치봉사팀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박순희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0641679"/>
                  </a:ext>
                </a:extLst>
              </a:tr>
              <a:tr h="258404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새가족지원팀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이경숙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청결관리팀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김선주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반찬봉사팀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신선출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223378"/>
                  </a:ext>
                </a:extLst>
              </a:tr>
              <a:tr h="256238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중보 기도팀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김금옥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안전관리팀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최재용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강사접대팀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나해영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6657417"/>
                  </a:ext>
                </a:extLst>
              </a:tr>
              <a:tr h="306631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예능국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김성훈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방송국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이용구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rowSpan="10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교육국</a:t>
                      </a:r>
                    </a:p>
                  </a:txBody>
                  <a:tcPr anchor="ctr">
                    <a:solidFill>
                      <a:srgbClr val="EA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박주창 장로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889068"/>
                  </a:ext>
                </a:extLst>
              </a:tr>
              <a:tr h="306631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할렐루야찬양대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박영식 안수집사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영상기획제작팀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김세호 장로</a:t>
                      </a:r>
                      <a:r>
                        <a:rPr lang="en-US" altLang="ko-KR" sz="1100"/>
                        <a:t>*</a:t>
                      </a:r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O*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유치부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이성향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972412"/>
                  </a:ext>
                </a:extLst>
              </a:tr>
              <a:tr h="306631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에버그린찬양단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박은주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멀티미디어팀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이진우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유년부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김영미 권사</a:t>
                      </a:r>
                      <a:r>
                        <a:rPr lang="en-US" altLang="ko-KR" sz="1100"/>
                        <a:t>*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080706"/>
                  </a:ext>
                </a:extLst>
              </a:tr>
              <a:tr h="306631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보아합창단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김필숙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열린공연팀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100"/>
                        <a:t>이병용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초등부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김은희 집사</a:t>
                      </a:r>
                      <a:r>
                        <a:rPr lang="en-US" altLang="ko-KR" sz="1100"/>
                        <a:t>*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O*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316686"/>
                  </a:ext>
                </a:extLst>
              </a:tr>
              <a:tr h="306631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오케스트라팀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장유경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기획행정국</a:t>
                      </a:r>
                    </a:p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송문배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중등부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조재옥 권사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565093"/>
                  </a:ext>
                </a:extLst>
              </a:tr>
              <a:tr h="322517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선교국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최승득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기획팀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송명섭 안수집사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고등부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김택석 장로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627202"/>
                  </a:ext>
                </a:extLst>
              </a:tr>
              <a:tr h="306631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지역전도대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김영미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홍보팀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김은희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청년부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구당회</a:t>
                      </a:r>
                      <a:r>
                        <a:rPr lang="en-US" altLang="ko-KR" sz="1100"/>
                        <a:t> </a:t>
                      </a:r>
                      <a:r>
                        <a:rPr lang="ko-KR" altLang="en-US" sz="1100"/>
                        <a:t>장로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21652"/>
                  </a:ext>
                </a:extLst>
              </a:tr>
              <a:tr h="306631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조이홀전도대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한광옥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편집디자인팀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장은선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릴리 합창단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서강인 집사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384849"/>
                  </a:ext>
                </a:extLst>
              </a:tr>
              <a:tr h="306631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국내</a:t>
                      </a:r>
                      <a:r>
                        <a:rPr lang="en-US" altLang="ko-KR" sz="1100"/>
                        <a:t>·</a:t>
                      </a:r>
                      <a:r>
                        <a:rPr lang="ko-KR" altLang="en-US" sz="1100"/>
                        <a:t>외선교팀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김세호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/>
                        <a:t>ESG</a:t>
                      </a:r>
                      <a:r>
                        <a:rPr lang="ko-KR" altLang="en-US" sz="1100"/>
                        <a:t>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/>
                        <a:t>이선자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장학지원팀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김종완 안수집사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0317397"/>
                  </a:ext>
                </a:extLst>
              </a:tr>
              <a:tr h="306631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차량국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김정훈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재정국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국장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박영근 장로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청년회장</a:t>
                      </a:r>
                      <a:r>
                        <a:rPr lang="en-US" altLang="ko-KR" sz="1100"/>
                        <a:t>/</a:t>
                      </a:r>
                      <a:r>
                        <a:rPr lang="ko-KR" altLang="en-US" sz="1100"/>
                        <a:t>총무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ko-KR" altLang="en-US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김혜성</a:t>
                      </a:r>
                      <a:r>
                        <a:rPr lang="en-US" altLang="ko-KR" sz="1100"/>
                        <a:t>/</a:t>
                      </a:r>
                      <a:r>
                        <a:rPr lang="ko-KR" altLang="en-US" sz="1100"/>
                        <a:t>김예진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/>
                    </a:p>
                  </a:txBody>
                  <a:tcPr anchor="ctr"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38774273"/>
                  </a:ext>
                </a:extLst>
              </a:tr>
              <a:tr h="306631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차량관리팀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김현우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재무팀장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서승억 안수집사</a:t>
                      </a:r>
                      <a:r>
                        <a:rPr lang="en-US" altLang="ko-KR" sz="1100"/>
                        <a:t>*</a:t>
                      </a:r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총원</a:t>
                      </a:r>
                      <a:r>
                        <a:rPr lang="en-US" altLang="ko-KR" sz="1100"/>
                        <a:t>(</a:t>
                      </a:r>
                      <a:r>
                        <a:rPr lang="ko-KR" altLang="en-US" sz="1100"/>
                        <a:t>중복</a:t>
                      </a:r>
                      <a:r>
                        <a:rPr lang="en-US" altLang="ko-KR" sz="1100"/>
                        <a:t>*</a:t>
                      </a:r>
                      <a:r>
                        <a:rPr lang="ko-KR" altLang="en-US" sz="1100"/>
                        <a:t>제외</a:t>
                      </a:r>
                      <a:r>
                        <a:rPr lang="en-US" altLang="ko-KR" sz="1100"/>
                        <a:t>)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출석</a:t>
                      </a:r>
                      <a:r>
                        <a:rPr lang="en-US" altLang="ko-KR" sz="1100"/>
                        <a:t>(*</a:t>
                      </a:r>
                      <a:r>
                        <a:rPr lang="ko-KR" altLang="en-US" sz="1100"/>
                        <a:t>제외</a:t>
                      </a:r>
                      <a:r>
                        <a:rPr lang="en-US" altLang="ko-KR" sz="1100"/>
                        <a:t>)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/>
                        <a:t>출석율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출석합계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8135815"/>
                  </a:ext>
                </a:extLst>
              </a:tr>
              <a:tr h="306631">
                <a:tc vMerge="1">
                  <a:txBody>
                    <a:bodyPr/>
                    <a:lstStyle/>
                    <a:p>
                      <a:pPr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주차관리팀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박종찬 집사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O</a:t>
                      </a:r>
                      <a:endParaRPr lang="ko-KR" altLang="en-US" sz="11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회계팀장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/>
                        <a:t>정은숙 권사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37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19</a:t>
                      </a:r>
                      <a:endParaRPr lang="ko-KR" altLang="en-US" sz="11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 latinLnBrk="1"/>
                      <a:endParaRPr lang="ko-KR" altLang="en-US" sz="11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51%</a:t>
                      </a:r>
                      <a:endParaRPr lang="ko-KR" altLang="en-US" sz="1100"/>
                    </a:p>
                  </a:txBody>
                  <a:tcPr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100"/>
                        <a:t>26</a:t>
                      </a:r>
                      <a:endParaRPr lang="ko-KR" altLang="en-US" sz="110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79913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FB0CDE-DA6C-05CD-FE1F-105D978F4219}"/>
              </a:ext>
            </a:extLst>
          </p:cNvPr>
          <p:cNvSpPr txBox="1"/>
          <p:nvPr/>
        </p:nvSpPr>
        <p:spPr>
          <a:xfrm>
            <a:off x="699246" y="6262061"/>
            <a:ext cx="79448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/>
              <a:t>- </a:t>
            </a:r>
            <a:r>
              <a:rPr lang="ko-KR" altLang="en-US" sz="1100"/>
              <a:t>일반참석 </a:t>
            </a:r>
            <a:r>
              <a:rPr lang="en-US" altLang="ko-KR" sz="1100"/>
              <a:t>: </a:t>
            </a:r>
            <a:r>
              <a:rPr lang="ko-KR" altLang="en-US" sz="1100"/>
              <a:t>김한식 안수집사 </a:t>
            </a:r>
            <a:r>
              <a:rPr lang="en-US" altLang="ko-KR" sz="1100"/>
              <a:t>/ </a:t>
            </a:r>
            <a:r>
              <a:rPr lang="ko-KR" altLang="en-US" sz="1100"/>
              <a:t>교역자 </a:t>
            </a:r>
            <a:r>
              <a:rPr lang="en-US" altLang="ko-KR" sz="1100"/>
              <a:t>: </a:t>
            </a:r>
            <a:r>
              <a:rPr lang="ko-KR" altLang="en-US" sz="1100"/>
              <a:t>담임목사</a:t>
            </a:r>
            <a:r>
              <a:rPr lang="en-US" altLang="ko-KR" sz="1100"/>
              <a:t>, </a:t>
            </a:r>
            <a:r>
              <a:rPr lang="ko-KR" altLang="en-US" sz="1100"/>
              <a:t>문희욱 목사</a:t>
            </a:r>
            <a:r>
              <a:rPr lang="en-US" altLang="ko-KR" sz="1100"/>
              <a:t>, </a:t>
            </a:r>
            <a:r>
              <a:rPr lang="ko-KR" altLang="en-US" sz="1100"/>
              <a:t>김태영 목사</a:t>
            </a:r>
            <a:r>
              <a:rPr lang="en-US" altLang="ko-KR" sz="1100"/>
              <a:t>, </a:t>
            </a:r>
            <a:r>
              <a:rPr lang="ko-KR" altLang="en-US" sz="1100"/>
              <a:t>원현진 전도사</a:t>
            </a:r>
            <a:r>
              <a:rPr lang="en-US" altLang="ko-KR" sz="1100"/>
              <a:t>, </a:t>
            </a:r>
            <a:r>
              <a:rPr lang="ko-KR" altLang="en-US" sz="1100"/>
              <a:t>이대한 전도사</a:t>
            </a:r>
            <a:r>
              <a:rPr lang="en-US" altLang="ko-KR" sz="1100"/>
              <a:t>, </a:t>
            </a:r>
            <a:r>
              <a:rPr lang="ko-KR" altLang="en-US" sz="1100"/>
              <a:t>한건희 전도사</a:t>
            </a:r>
            <a:r>
              <a:rPr lang="en-US" altLang="ko-KR" sz="1100"/>
              <a:t> </a:t>
            </a:r>
            <a:endParaRPr lang="ko-KR" altLang="en-US" sz="1100"/>
          </a:p>
        </p:txBody>
      </p:sp>
    </p:spTree>
    <p:extLst>
      <p:ext uri="{BB962C8B-B14F-4D97-AF65-F5344CB8AC3E}">
        <p14:creationId xmlns:p14="http://schemas.microsoft.com/office/powerpoint/2010/main" val="177265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7</a:t>
            </a:r>
            <a:r>
              <a:rPr lang="ko-KR" altLang="en-US"/>
              <a:t>월 목회계획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2C146B5-D157-0F2B-6913-5F84FE66FE07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120153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목회실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A8C83777-5148-C376-B9D8-8D5C38333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170658"/>
              </p:ext>
            </p:extLst>
          </p:nvPr>
        </p:nvGraphicFramePr>
        <p:xfrm>
          <a:off x="838200" y="1712256"/>
          <a:ext cx="10515600" cy="4383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339153456"/>
                    </a:ext>
                  </a:extLst>
                </a:gridCol>
              </a:tblGrid>
              <a:tr h="5905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7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맥추감사주일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367987"/>
                  </a:ext>
                </a:extLst>
              </a:tr>
              <a:tr h="590542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7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3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전교인 새벽기도회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–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주관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: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요한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지역</a:t>
                      </a:r>
                      <a:endParaRPr lang="ko-KR" altLang="en-US" sz="2400" b="1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61029"/>
                  </a:ext>
                </a:extLst>
              </a:tr>
              <a:tr h="5905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7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6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목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 / 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시니어스쿨 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797233"/>
                  </a:ext>
                </a:extLst>
              </a:tr>
              <a:tr h="59054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7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7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금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~ 8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25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금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/ 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연합 목장예배 시작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97792"/>
                  </a:ext>
                </a:extLst>
              </a:tr>
              <a:tr h="590542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7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9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 / 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교회학교 여름사역을 위한 헌신예배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9695744"/>
                  </a:ext>
                </a:extLst>
              </a:tr>
              <a:tr h="590542">
                <a:tc>
                  <a:txBody>
                    <a:bodyPr/>
                    <a:lstStyle/>
                    <a:p>
                      <a:pPr marL="285750" marR="0" indent="-28575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7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23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/ 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당회</a:t>
                      </a:r>
                      <a:endParaRPr lang="ko-KR" altLang="en-US" sz="24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988884"/>
                  </a:ext>
                </a:extLst>
              </a:tr>
              <a:tr h="840492">
                <a:tc>
                  <a:txBody>
                    <a:bodyPr/>
                    <a:lstStyle/>
                    <a:p>
                      <a:pPr marL="285750" marR="0" indent="-285750" algn="l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7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 /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</a:t>
                      </a:r>
                      <a:r>
                        <a:rPr lang="ko-KR" altLang="en-US" sz="2400" b="1" kern="0" spc="0">
                          <a:solidFill>
                            <a:srgbClr val="0000CC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유년부</a:t>
                      </a:r>
                      <a:r>
                        <a:rPr lang="en-US" altLang="ko-KR" sz="2400" b="1" kern="0" spc="0">
                          <a:solidFill>
                            <a:srgbClr val="0000CC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2400" b="1" kern="0" spc="0">
                          <a:solidFill>
                            <a:srgbClr val="0000CC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유치부</a:t>
                      </a:r>
                      <a:r>
                        <a:rPr lang="en-US" altLang="ko-KR" sz="2400" b="1" kern="0" spc="0">
                          <a:solidFill>
                            <a:srgbClr val="0000CC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2400" b="1" kern="0" spc="0">
                          <a:solidFill>
                            <a:srgbClr val="0000CC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초등부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여름성경학교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2400" b="1" kern="0" spc="0">
                          <a:solidFill>
                            <a:srgbClr val="0000CC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중</a:t>
                      </a:r>
                      <a:r>
                        <a:rPr lang="en-US" altLang="ko-KR" sz="2400" b="1">
                          <a:solidFill>
                            <a:srgbClr val="0000CC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·</a:t>
                      </a:r>
                      <a:r>
                        <a:rPr lang="ko-KR" altLang="en-US" sz="2400" b="1" kern="0" spc="0">
                          <a:solidFill>
                            <a:srgbClr val="0000CC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고등부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여름 수련회</a:t>
                      </a:r>
                      <a:b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</a:b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          </a:t>
                      </a:r>
                      <a:r>
                        <a:rPr lang="en-US" altLang="ko-KR" sz="2400" b="1" kern="0" spc="0">
                          <a:solidFill>
                            <a:srgbClr val="0066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66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세부 일정 교육국 계획 참조</a:t>
                      </a:r>
                      <a:r>
                        <a:rPr lang="en-US" altLang="ko-KR" sz="2400" b="1" kern="0" spc="0">
                          <a:solidFill>
                            <a:srgbClr val="0066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2400" b="1" kern="0" spc="0">
                        <a:solidFill>
                          <a:srgbClr val="0066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572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58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8</a:t>
            </a:r>
            <a:r>
              <a:rPr lang="ko-KR" altLang="en-US"/>
              <a:t>월 목회계획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2C146B5-D157-0F2B-6913-5F84FE66FE07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120153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목회실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A8C83777-5148-C376-B9D8-8D5C38333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837411"/>
              </p:ext>
            </p:extLst>
          </p:nvPr>
        </p:nvGraphicFramePr>
        <p:xfrm>
          <a:off x="838200" y="1712257"/>
          <a:ext cx="10515600" cy="2869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339153456"/>
                    </a:ext>
                  </a:extLst>
                </a:gridCol>
              </a:tblGrid>
              <a:tr h="71731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8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20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학생부 헌신예배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·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열린국팀장 회의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·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후반기 장학금 수여식</a:t>
                      </a:r>
                      <a:endParaRPr lang="ko-KR" altLang="en-US" sz="2400" b="1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7367987"/>
                  </a:ext>
                </a:extLst>
              </a:tr>
              <a:tr h="717317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8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25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금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전교인 심야기도회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761029"/>
                  </a:ext>
                </a:extLst>
              </a:tr>
              <a:tr h="717317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8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28</a:t>
                      </a:r>
                      <a:r>
                        <a:rPr lang="ko-KR" altLang="en-US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主</a:t>
                      </a:r>
                      <a:r>
                        <a:rPr lang="en-US" altLang="ko-KR" sz="2400" b="1"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  </a:t>
                      </a:r>
                      <a:r>
                        <a:rPr lang="en-US" altLang="ko-KR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 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목장의 날</a:t>
                      </a:r>
                      <a:endParaRPr lang="ko-KR" altLang="en-US" sz="2400" b="1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6797233"/>
                  </a:ext>
                </a:extLst>
              </a:tr>
              <a:tr h="717317">
                <a:tc>
                  <a:txBody>
                    <a:bodyPr/>
                    <a:lstStyle/>
                    <a:p>
                      <a:pPr marL="285750" indent="-285750" latinLnBrk="1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8</a:t>
                      </a:r>
                      <a:r>
                        <a:rPr lang="ko-KR" altLang="en-US" sz="2400" b="1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</a:t>
                      </a:r>
                      <a:r>
                        <a:rPr lang="en-US" altLang="ko-KR" sz="2400" b="1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  /  </a:t>
                      </a:r>
                      <a:r>
                        <a:rPr lang="ko-KR" altLang="en-US" sz="2400" b="1">
                          <a:solidFill>
                            <a:srgbClr val="0000CC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청년부</a:t>
                      </a:r>
                      <a:r>
                        <a:rPr lang="ko-KR" altLang="en-US" sz="2400" b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여름 수련회 </a:t>
                      </a:r>
                      <a:r>
                        <a:rPr lang="en-US" altLang="ko-KR" sz="2400" b="1" kern="0" spc="0">
                          <a:solidFill>
                            <a:srgbClr val="0066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2400" b="1" kern="0" spc="0">
                          <a:solidFill>
                            <a:srgbClr val="0066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세부 일정 교육국 계획 참조</a:t>
                      </a:r>
                      <a:r>
                        <a:rPr lang="en-US" altLang="ko-KR" sz="2400" b="1" kern="0" spc="0">
                          <a:solidFill>
                            <a:srgbClr val="0066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2400" b="1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2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04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            여름 행사</a:t>
            </a:r>
            <a:r>
              <a:rPr lang="en-US" altLang="ko-KR"/>
              <a:t>(</a:t>
            </a:r>
            <a:r>
              <a:rPr lang="ko-KR" altLang="en-US"/>
              <a:t>성경학교</a:t>
            </a:r>
            <a:r>
              <a:rPr lang="en-US" altLang="ko-KR"/>
              <a:t>,</a:t>
            </a:r>
            <a:r>
              <a:rPr lang="ko-KR" altLang="en-US"/>
              <a:t>수련회</a:t>
            </a:r>
            <a:r>
              <a:rPr lang="en-US" altLang="ko-KR"/>
              <a:t>) </a:t>
            </a:r>
            <a:r>
              <a:rPr lang="ko-KR" altLang="en-US"/>
              <a:t>계획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FD36E732-7BE9-1CBC-E0C7-FF1641B8B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51084"/>
              </p:ext>
            </p:extLst>
          </p:nvPr>
        </p:nvGraphicFramePr>
        <p:xfrm>
          <a:off x="838200" y="1657350"/>
          <a:ext cx="10515600" cy="467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353">
                  <a:extLst>
                    <a:ext uri="{9D8B030D-6E8A-4147-A177-3AD203B41FA5}">
                      <a16:colId xmlns:a16="http://schemas.microsoft.com/office/drawing/2014/main" val="2537813969"/>
                    </a:ext>
                  </a:extLst>
                </a:gridCol>
                <a:gridCol w="2456329">
                  <a:extLst>
                    <a:ext uri="{9D8B030D-6E8A-4147-A177-3AD203B41FA5}">
                      <a16:colId xmlns:a16="http://schemas.microsoft.com/office/drawing/2014/main" val="991766683"/>
                    </a:ext>
                  </a:extLst>
                </a:gridCol>
                <a:gridCol w="2321859">
                  <a:extLst>
                    <a:ext uri="{9D8B030D-6E8A-4147-A177-3AD203B41FA5}">
                      <a16:colId xmlns:a16="http://schemas.microsoft.com/office/drawing/2014/main" val="1607426951"/>
                    </a:ext>
                  </a:extLst>
                </a:gridCol>
                <a:gridCol w="3922059">
                  <a:extLst>
                    <a:ext uri="{9D8B030D-6E8A-4147-A177-3AD203B41FA5}">
                      <a16:colId xmlns:a16="http://schemas.microsoft.com/office/drawing/2014/main" val="1193306323"/>
                    </a:ext>
                  </a:extLst>
                </a:gridCol>
              </a:tblGrid>
              <a:tr h="5073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200"/>
                        <a:t>부서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/>
                        <a:t>기간</a:t>
                      </a:r>
                      <a:r>
                        <a:rPr lang="en-US" altLang="ko-KR" sz="2000"/>
                        <a:t>(6~7</a:t>
                      </a:r>
                      <a:r>
                        <a:rPr lang="ko-KR" altLang="en-US" sz="2000"/>
                        <a:t>월</a:t>
                      </a:r>
                      <a:r>
                        <a:rPr lang="en-US" altLang="ko-KR" sz="2000"/>
                        <a:t>)</a:t>
                      </a:r>
                      <a:endParaRPr lang="ko-KR" alt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/>
                        <a:t>장소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/>
                        <a:t>주제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3062322"/>
                  </a:ext>
                </a:extLst>
              </a:tr>
              <a:tr h="8337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/>
                        <a:t>유년부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7.15(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土</a:t>
                      </a:r>
                      <a:r>
                        <a:rPr lang="en-US" altLang="ko-KR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)~16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</a:t>
                      </a:r>
                      <a:r>
                        <a:rPr lang="en-US" altLang="ko-KR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(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主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본교회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하나님과 사귀는 성도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!</a:t>
                      </a:r>
                    </a:p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하나되어 모이는 교회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!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13084"/>
                  </a:ext>
                </a:extLst>
              </a:tr>
              <a:tr h="8337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/>
                        <a:t>유치부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7.22(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土</a:t>
                      </a:r>
                      <a:r>
                        <a:rPr lang="en-US" altLang="ko-KR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)~23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</a:t>
                      </a:r>
                      <a:r>
                        <a:rPr lang="en-US" altLang="ko-KR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(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主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본교회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하나님과 사귀는 성도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!</a:t>
                      </a:r>
                    </a:p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하나되어 모이는 교회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!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0520"/>
                  </a:ext>
                </a:extLst>
              </a:tr>
              <a:tr h="8337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/>
                        <a:t>초등부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7.22(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土</a:t>
                      </a:r>
                      <a:r>
                        <a:rPr lang="en-US" altLang="ko-KR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)~23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</a:t>
                      </a:r>
                      <a:r>
                        <a:rPr lang="en-US" altLang="ko-KR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(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主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본교회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하나님과 사귀는 성도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!</a:t>
                      </a:r>
                    </a:p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하나되어 모이는 교회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!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073482"/>
                  </a:ext>
                </a:extLst>
              </a:tr>
              <a:tr h="8337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/>
                        <a:t>중고등부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7.29(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土</a:t>
                      </a:r>
                      <a:r>
                        <a:rPr lang="en-US" altLang="ko-KR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)~31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(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月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본교회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에코그린타운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고백 </a:t>
                      </a:r>
                      <a:r>
                        <a:rPr lang="en-US" altLang="ko-KR" sz="24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: Go Back</a:t>
                      </a:r>
                      <a:endParaRPr lang="ko-KR" altLang="en-US" sz="24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822302"/>
                  </a:ext>
                </a:extLst>
              </a:tr>
              <a:tr h="83377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/>
                        <a:t>청년부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8.12(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土</a:t>
                      </a:r>
                      <a:r>
                        <a:rPr lang="en-US" altLang="ko-KR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)~15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(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火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본교회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2000" dirty="0" err="1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안면성결교회</a:t>
                      </a:r>
                      <a:endParaRPr lang="ko-KR" altLang="en-US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믿고</a:t>
                      </a:r>
                      <a:r>
                        <a:rPr lang="en-US" altLang="ko-KR" sz="24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! </a:t>
                      </a:r>
                      <a:r>
                        <a:rPr lang="ko-KR" altLang="en-US" sz="24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사랑하라</a:t>
                      </a:r>
                      <a:r>
                        <a:rPr lang="en-US" altLang="ko-KR" sz="24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!</a:t>
                      </a:r>
                      <a:endParaRPr lang="ko-KR" altLang="en-US" sz="24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215644"/>
                  </a:ext>
                </a:extLst>
              </a:tr>
            </a:tbl>
          </a:graphicData>
        </a:graphic>
      </p:graphicFrame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120153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교육국</a:t>
            </a:r>
          </a:p>
        </p:txBody>
      </p:sp>
    </p:spTree>
    <p:extLst>
      <p:ext uri="{BB962C8B-B14F-4D97-AF65-F5344CB8AC3E}">
        <p14:creationId xmlns:p14="http://schemas.microsoft.com/office/powerpoint/2010/main" val="26397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            여름 행사</a:t>
            </a:r>
            <a:r>
              <a:rPr lang="en-US" altLang="ko-KR"/>
              <a:t>(</a:t>
            </a:r>
            <a:r>
              <a:rPr lang="ko-KR" altLang="en-US"/>
              <a:t>성경학교</a:t>
            </a:r>
            <a:r>
              <a:rPr lang="en-US" altLang="ko-KR"/>
              <a:t>,</a:t>
            </a:r>
            <a:r>
              <a:rPr lang="ko-KR" altLang="en-US"/>
              <a:t>수련회</a:t>
            </a:r>
            <a:r>
              <a:rPr lang="en-US" altLang="ko-KR"/>
              <a:t>) </a:t>
            </a:r>
            <a:r>
              <a:rPr lang="ko-KR" altLang="en-US"/>
              <a:t>계획</a:t>
            </a:r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FD36E732-7BE9-1CBC-E0C7-FF1641B8BB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476246"/>
              </p:ext>
            </p:extLst>
          </p:nvPr>
        </p:nvGraphicFramePr>
        <p:xfrm>
          <a:off x="737118" y="1660848"/>
          <a:ext cx="10758197" cy="4797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819">
                  <a:extLst>
                    <a:ext uri="{9D8B030D-6E8A-4147-A177-3AD203B41FA5}">
                      <a16:colId xmlns:a16="http://schemas.microsoft.com/office/drawing/2014/main" val="2537813969"/>
                    </a:ext>
                  </a:extLst>
                </a:gridCol>
                <a:gridCol w="1252743">
                  <a:extLst>
                    <a:ext uri="{9D8B030D-6E8A-4147-A177-3AD203B41FA5}">
                      <a16:colId xmlns:a16="http://schemas.microsoft.com/office/drawing/2014/main" val="991766683"/>
                    </a:ext>
                  </a:extLst>
                </a:gridCol>
                <a:gridCol w="3899802">
                  <a:extLst>
                    <a:ext uri="{9D8B030D-6E8A-4147-A177-3AD203B41FA5}">
                      <a16:colId xmlns:a16="http://schemas.microsoft.com/office/drawing/2014/main" val="1607426951"/>
                    </a:ext>
                  </a:extLst>
                </a:gridCol>
                <a:gridCol w="4002833">
                  <a:extLst>
                    <a:ext uri="{9D8B030D-6E8A-4147-A177-3AD203B41FA5}">
                      <a16:colId xmlns:a16="http://schemas.microsoft.com/office/drawing/2014/main" val="1193306323"/>
                    </a:ext>
                  </a:extLst>
                </a:gridCol>
              </a:tblGrid>
              <a:tr h="3895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부서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목표인원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주요 계획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요청사항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3062322"/>
                  </a:ext>
                </a:extLst>
              </a:tr>
              <a:tr h="7901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/>
                        <a:t>유치부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25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서로의 유대감 형성 및 부흥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행사로 인한 </a:t>
                      </a:r>
                      <a:r>
                        <a:rPr lang="ko-KR" altLang="en-US" sz="2000" dirty="0" err="1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뒷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ko-KR" altLang="en-US" sz="2000" b="1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주차장 공간 확보</a:t>
                      </a:r>
                      <a:endParaRPr lang="en-US" altLang="ko-KR" sz="2000" b="1" dirty="0">
                        <a:solidFill>
                          <a:srgbClr val="0000CC"/>
                        </a:solidFill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및 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행사 </a:t>
                      </a:r>
                      <a:r>
                        <a:rPr lang="ko-KR" altLang="en-US" sz="2000" b="1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당일 식사 지원</a:t>
                      </a:r>
                      <a:endParaRPr lang="ko-KR" altLang="en-US" sz="2000" b="1" dirty="0">
                        <a:solidFill>
                          <a:srgbClr val="0000CC"/>
                        </a:solidFill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513084"/>
                  </a:ext>
                </a:extLst>
              </a:tr>
              <a:tr h="8903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/>
                        <a:t>유년부</a:t>
                      </a:r>
                      <a:endParaRPr lang="ko-KR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20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많은 인원 참석</a:t>
                      </a:r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유치부의 부흥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22</a:t>
                      </a:r>
                      <a:r>
                        <a:rPr lang="ko-KR" altLang="en-US" sz="18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 토요일 </a:t>
                      </a:r>
                      <a:r>
                        <a:rPr lang="ko-KR" altLang="en-US" sz="1800" b="1" dirty="0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뒷 주차장 사용</a:t>
                      </a:r>
                      <a:r>
                        <a:rPr lang="en-US" altLang="ko-KR" sz="18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en-US" altLang="ko-KR" sz="18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23</a:t>
                      </a:r>
                      <a:r>
                        <a:rPr lang="ko-KR" altLang="en-US" sz="18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일 주일 </a:t>
                      </a:r>
                      <a:r>
                        <a:rPr lang="en-US" altLang="ko-KR" sz="18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4</a:t>
                      </a:r>
                      <a:r>
                        <a:rPr lang="ko-KR" altLang="en-US" sz="18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시까지 </a:t>
                      </a:r>
                      <a:r>
                        <a:rPr lang="ko-KR" altLang="en-US" sz="1800" b="1" dirty="0" err="1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사랑홀</a:t>
                      </a:r>
                      <a:r>
                        <a:rPr lang="ko-KR" altLang="en-US" sz="1800" b="1" dirty="0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ko-KR" altLang="en-US" sz="1800" b="1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사용 </a:t>
                      </a:r>
                      <a:r>
                        <a:rPr lang="ko-KR" altLang="en-US" sz="18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양해</a:t>
                      </a:r>
                      <a:endParaRPr lang="en-US" altLang="ko-KR" sz="18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8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/ </a:t>
                      </a:r>
                      <a:r>
                        <a:rPr lang="ko-KR" altLang="en-US" sz="2000" b="1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식사 지원</a:t>
                      </a:r>
                      <a:endParaRPr lang="ko-KR" altLang="en-US" sz="1800" b="1" dirty="0">
                        <a:solidFill>
                          <a:srgbClr val="0000CC"/>
                        </a:solidFill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00520"/>
                  </a:ext>
                </a:extLst>
              </a:tr>
              <a:tr h="89034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/>
                        <a:t>초등부</a:t>
                      </a:r>
                      <a:endParaRPr lang="ko-KR" altLang="en-US" sz="2400" b="1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25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최대한 많은 인원의 참석과 </a:t>
                      </a:r>
                      <a:endParaRPr lang="en-US" altLang="ko-KR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영적 성장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행사 당일 </a:t>
                      </a:r>
                      <a:r>
                        <a:rPr lang="ko-KR" altLang="en-US" sz="2000" b="1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식사 지원 </a:t>
                      </a:r>
                      <a:r>
                        <a:rPr lang="en-US" altLang="ko-KR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/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endParaRPr lang="en-US" altLang="ko-KR" sz="200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원활한 진행위한 </a:t>
                      </a:r>
                      <a:r>
                        <a:rPr lang="ko-KR" altLang="en-US" sz="2000" b="1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공간사용 협조</a:t>
                      </a:r>
                      <a:endParaRPr lang="ko-KR" altLang="en-US" sz="2000" b="1" dirty="0">
                        <a:solidFill>
                          <a:srgbClr val="0000CC"/>
                        </a:solidFill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2656786"/>
                  </a:ext>
                </a:extLst>
              </a:tr>
              <a:tr h="8740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/>
                        <a:t>중</a:t>
                      </a:r>
                      <a:r>
                        <a:rPr lang="en-US" altLang="ko-KR" sz="2400" b="1"/>
                        <a:t>·</a:t>
                      </a:r>
                      <a:r>
                        <a:rPr lang="ko-KR" altLang="en-US" sz="2400" b="1"/>
                        <a:t>고등부</a:t>
                      </a:r>
                      <a:endParaRPr lang="en-US" altLang="ko-KR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50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명 </a:t>
                      </a:r>
                      <a:endParaRPr lang="en-US" altLang="ko-KR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학생 </a:t>
                      </a:r>
                      <a:r>
                        <a:rPr lang="en-US" altLang="ko-KR" sz="12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35</a:t>
                      </a:r>
                      <a:r>
                        <a:rPr lang="ko-KR" altLang="en-US" sz="12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명</a:t>
                      </a:r>
                      <a:r>
                        <a:rPr lang="en-US" altLang="ko-KR" sz="12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, </a:t>
                      </a:r>
                    </a:p>
                    <a:p>
                      <a:pPr algn="ctr" latinLnBrk="1"/>
                      <a:r>
                        <a:rPr lang="ko-KR" altLang="en-US" sz="12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교사 </a:t>
                      </a:r>
                      <a:r>
                        <a:rPr lang="en-US" altLang="ko-KR" sz="12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15</a:t>
                      </a:r>
                      <a:r>
                        <a:rPr lang="ko-KR" altLang="en-US" sz="12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명</a:t>
                      </a:r>
                      <a:r>
                        <a:rPr lang="en-US" altLang="ko-KR" sz="12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)</a:t>
                      </a:r>
                      <a:endParaRPr lang="ko-KR" altLang="en-US" sz="12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하나님의 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자녀로서 하나님 나라의 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기쁨을 누리는 중고등부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수련회 장소 이동위한 </a:t>
                      </a:r>
                      <a:r>
                        <a:rPr lang="ko-KR" altLang="en-US" sz="2000" b="1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차량지원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en-US" altLang="ko-KR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/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endParaRPr lang="en-US" altLang="ko-KR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아이들의 </a:t>
                      </a:r>
                      <a:r>
                        <a:rPr lang="ko-KR" altLang="en-US" sz="20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많은 참여를 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위한 중보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6822302"/>
                  </a:ext>
                </a:extLst>
              </a:tr>
              <a:tr h="90822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/>
                        <a:t>청년부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25</a:t>
                      </a:r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청년공동체의 영적 성장과 </a:t>
                      </a:r>
                      <a:endParaRPr lang="en-US" altLang="ko-KR" sz="20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0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삶 속에서의 하나됨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수련회 장소 이동 </a:t>
                      </a:r>
                      <a:r>
                        <a:rPr lang="ko-KR" altLang="en-US" sz="1600" b="1">
                          <a:solidFill>
                            <a:srgbClr val="0000CC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차량지원</a:t>
                      </a:r>
                      <a:r>
                        <a:rPr lang="ko-KR" altLang="en-US" sz="16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r>
                        <a:rPr lang="en-US" altLang="ko-KR" sz="16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/</a:t>
                      </a:r>
                      <a:r>
                        <a:rPr lang="ko-KR" altLang="en-US" sz="16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 </a:t>
                      </a:r>
                      <a:endParaRPr lang="en-US" altLang="ko-KR" sz="16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코로나 </a:t>
                      </a:r>
                      <a:r>
                        <a:rPr lang="ko-KR" altLang="en-US" sz="160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이후 처음 </a:t>
                      </a:r>
                      <a:r>
                        <a:rPr lang="ko-KR" altLang="en-US" sz="1600" dirty="0"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</a:rPr>
                        <a:t>진행되는 외부 수련회의 안전과 일정을 위한 중보</a:t>
                      </a:r>
                      <a:endParaRPr lang="ko-KR" altLang="en-US" sz="280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3215644"/>
                  </a:ext>
                </a:extLst>
              </a:tr>
            </a:tbl>
          </a:graphicData>
        </a:graphic>
      </p:graphicFrame>
      <p:sp>
        <p:nvSpPr>
          <p:cNvPr id="3" name="제목 1">
            <a:extLst>
              <a:ext uri="{FF2B5EF4-FFF2-40B4-BE49-F238E27FC236}">
                <a16:creationId xmlns:a16="http://schemas.microsoft.com/office/drawing/2014/main" id="{C2BE63CB-A978-C1EE-3020-F5FFF99F1026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120153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교육국</a:t>
            </a:r>
          </a:p>
        </p:txBody>
      </p:sp>
    </p:spTree>
    <p:extLst>
      <p:ext uri="{BB962C8B-B14F-4D97-AF65-F5344CB8AC3E}">
        <p14:creationId xmlns:p14="http://schemas.microsoft.com/office/powerpoint/2010/main" val="387362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479394"/>
            <a:ext cx="9553575" cy="86113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            교회 안전관리 계획 </a:t>
            </a:r>
            <a:r>
              <a:rPr lang="en-US" altLang="ko-KR" sz="2000" b="0"/>
              <a:t>(</a:t>
            </a:r>
            <a:r>
              <a:rPr lang="ko-KR" altLang="en-US" sz="2000" b="0"/>
              <a:t>안전관리팀장 </a:t>
            </a:r>
            <a:r>
              <a:rPr lang="en-US" altLang="ko-KR" sz="2000" b="0"/>
              <a:t>: </a:t>
            </a:r>
            <a:r>
              <a:rPr lang="ko-KR" altLang="en-US" sz="2000" b="0"/>
              <a:t>최재용 집사</a:t>
            </a:r>
            <a:r>
              <a:rPr lang="en-US" altLang="ko-KR" sz="2000" b="0"/>
              <a:t>)</a:t>
            </a:r>
            <a:endParaRPr lang="ko-KR" altLang="en-US" b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71775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교회관리국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BFAEF15-71A5-1DEB-69A0-CEDA862D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291"/>
            <a:ext cx="10515600" cy="3895086"/>
          </a:xfrm>
        </p:spPr>
        <p:txBody>
          <a:bodyPr>
            <a:normAutofit lnSpcReduction="10000"/>
          </a:bodyPr>
          <a:lstStyle/>
          <a:p>
            <a:pPr marL="457200" marR="0" indent="-457200" algn="ctr" fontAlgn="base" latinLnBrk="1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ko-KR" altLang="en-US" sz="3200" b="1" kern="0" spc="0">
                <a:solidFill>
                  <a:srgbClr val="7030A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교회 </a:t>
            </a:r>
            <a:r>
              <a:rPr lang="ko-KR" altLang="en-US" sz="32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안전관리 계획</a:t>
            </a:r>
            <a:endParaRPr lang="en-US" altLang="ko-KR" sz="3200" b="1" kern="0">
              <a:solidFill>
                <a:srgbClr val="7030A0"/>
              </a:solidFill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457200" marR="0" indent="-457200" algn="ctr" fontAlgn="base" latinLnBrk="1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ko-KR" altLang="en-US" sz="32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교회 청결활동 보고</a:t>
            </a:r>
            <a:endParaRPr lang="en-US" altLang="ko-KR" sz="3200" b="1" kern="0">
              <a:solidFill>
                <a:srgbClr val="7030A0"/>
              </a:solidFill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457200" marR="0" indent="-457200" algn="ctr" fontAlgn="base" latinLnBrk="1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ko-KR" altLang="en-US" sz="3200" b="1" kern="0">
                <a:solidFill>
                  <a:srgbClr val="7030A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교회창고 리뉴얼 계획</a:t>
            </a:r>
            <a:endParaRPr lang="en-US" altLang="ko-KR" sz="3200" b="1" kern="0">
              <a:solidFill>
                <a:srgbClr val="7030A0"/>
              </a:solidFill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457200" marR="0" indent="-457200" algn="ctr" fontAlgn="base" latinLnBrk="1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altLang="ko-KR" sz="3200" b="1" kern="0">
              <a:solidFill>
                <a:srgbClr val="7030A0"/>
              </a:solidFill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457200" marR="0" indent="-457200" algn="ctr" fontAlgn="base" latinLnBrk="1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en-US" altLang="ko-KR" sz="3200" b="1" kern="0" spc="0">
              <a:solidFill>
                <a:srgbClr val="7030A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457200" marR="0" indent="-457200" algn="ctr" fontAlgn="base" latinLnBrk="1">
              <a:lnSpc>
                <a:spcPct val="2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ko-KR" altLang="en-US" sz="1600" kern="0" spc="0">
              <a:solidFill>
                <a:srgbClr val="7030A0"/>
              </a:solidFill>
              <a:effectLst/>
              <a:latin typeface="바탕" panose="02030600000101010101" pitchFamily="18" charset="-127"/>
            </a:endParaRPr>
          </a:p>
          <a:p>
            <a:pPr marL="0" indent="0" algn="ctr">
              <a:lnSpc>
                <a:spcPct val="250000"/>
              </a:lnSpc>
              <a:spcAft>
                <a:spcPts val="600"/>
              </a:spcAft>
              <a:buNone/>
            </a:pPr>
            <a:endParaRPr lang="ko-KR" altLang="en-US" sz="4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6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5" y="479394"/>
            <a:ext cx="9553575" cy="86113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            교회 안전관리 계획 </a:t>
            </a:r>
            <a:r>
              <a:rPr lang="en-US" altLang="ko-KR" sz="2000" b="0"/>
              <a:t>(</a:t>
            </a:r>
            <a:r>
              <a:rPr lang="ko-KR" altLang="en-US" sz="2000" b="0"/>
              <a:t>안전관리팀장 </a:t>
            </a:r>
            <a:r>
              <a:rPr lang="en-US" altLang="ko-KR" sz="2000" b="0"/>
              <a:t>: </a:t>
            </a:r>
            <a:r>
              <a:rPr lang="ko-KR" altLang="en-US" sz="2000" b="0"/>
              <a:t>최재용 집사</a:t>
            </a:r>
            <a:r>
              <a:rPr lang="en-US" altLang="ko-KR" sz="2000" b="0"/>
              <a:t>)</a:t>
            </a:r>
            <a:endParaRPr lang="ko-KR" altLang="en-US" b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71775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교회관리국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BFAEF15-71A5-1DEB-69A0-CEDA862D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290"/>
            <a:ext cx="10515600" cy="4463573"/>
          </a:xfrm>
        </p:spPr>
        <p:txBody>
          <a:bodyPr>
            <a:normAutofit/>
          </a:bodyPr>
          <a:lstStyle/>
          <a:p>
            <a:pPr marL="457200" marR="0" indent="-45720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교회 적용법령 </a:t>
            </a:r>
            <a:endParaRPr lang="en-US" altLang="ko-KR" sz="2400" b="1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457200" marR="0" indent="-45720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ko-KR" altLang="en-US" sz="1200" kern="0" spc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1)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소방시설 설치 및 관리에 관한 법률 시행령 </a:t>
            </a:r>
            <a:endParaRPr lang="ko-KR" altLang="en-US" sz="2400" kern="0" spc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- </a:t>
            </a:r>
            <a:r>
              <a:rPr lang="ko-KR" altLang="en-US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특정소방대상물 중 종교시설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바닥면적 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300</a:t>
            </a:r>
            <a:r>
              <a:rPr lang="ko-KR" altLang="en-US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㎡ 이상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  <a:r>
              <a:rPr lang="ko-KR" altLang="en-US" sz="2400" b="1" kern="0" spc="0">
                <a:solidFill>
                  <a:srgbClr val="0000CC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에 해당</a:t>
            </a:r>
            <a:endParaRPr lang="ko-KR" altLang="en-US" sz="2400" b="1" kern="0" spc="0">
              <a:solidFill>
                <a:srgbClr val="0000CC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  ※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바닥면적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300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㎡ 미만은 근린생활시설</a:t>
            </a:r>
            <a:endParaRPr lang="en-US" altLang="ko-KR" sz="2400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0" marR="0" indent="0" fontAlgn="base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ko-KR" altLang="en-US" sz="1200" kern="0" spc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2) </a:t>
            </a:r>
            <a:r>
              <a:rPr lang="ko-KR" altLang="en-US" sz="2400" kern="0" spc="-11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화재의 예방 및 안전관리에 관한 법률 제</a:t>
            </a:r>
            <a:r>
              <a:rPr lang="en-US" altLang="ko-KR" sz="2400" kern="0" spc="-11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24</a:t>
            </a:r>
            <a:r>
              <a:rPr lang="ko-KR" altLang="en-US" sz="2400" kern="0" spc="-11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조</a:t>
            </a:r>
            <a:r>
              <a:rPr lang="en-US" altLang="ko-KR" sz="2400" kern="0" spc="-11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sz="2400" kern="0" spc="-11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특정소방대상물의 안전관리</a:t>
            </a:r>
            <a:r>
              <a:rPr lang="en-US" altLang="ko-KR" sz="2400" kern="0" spc="-11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  <a:endParaRPr lang="ko-KR" altLang="en-US" sz="2400" kern="0" spc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- </a:t>
            </a: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소방안전관리자의 선임 또는 소방안전관리 업무 대행 </a:t>
            </a:r>
            <a:r>
              <a:rPr lang="en-US" altLang="ko-KR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2400" b="1" kern="0" spc="0">
                <a:solidFill>
                  <a:srgbClr val="0066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sym typeface="Wingdings" panose="05000000000000000000" pitchFamily="2" charset="2"/>
              </a:rPr>
              <a:t>의무대상 아님</a:t>
            </a:r>
            <a:endParaRPr lang="ko-KR" altLang="en-US" sz="2400" b="1" kern="0" spc="0">
              <a:solidFill>
                <a:srgbClr val="006600"/>
              </a:solidFill>
              <a:effectLst/>
              <a:latin typeface="바탕" panose="02030600000101010101" pitchFamily="18" charset="-127"/>
            </a:endParaRPr>
          </a:p>
          <a:p>
            <a:pPr marL="0" marR="0" indent="0" fontAlgn="base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  ※ (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업무대행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관리업자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소방시설 등의 점검 및 관리 또는 소방안전관리</a:t>
            </a:r>
            <a:b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     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                              업무를 대행하는 자</a:t>
            </a:r>
            <a:endParaRPr lang="ko-KR" altLang="en-US" sz="2400" kern="0" spc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ko-KR" altLang="en-US" sz="3600"/>
          </a:p>
        </p:txBody>
      </p:sp>
    </p:spTree>
    <p:extLst>
      <p:ext uri="{BB962C8B-B14F-4D97-AF65-F5344CB8AC3E}">
        <p14:creationId xmlns:p14="http://schemas.microsoft.com/office/powerpoint/2010/main" val="3424414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비상경보설비 및 단독경보형감지기 작동원리">
            <a:extLst>
              <a:ext uri="{FF2B5EF4-FFF2-40B4-BE49-F238E27FC236}">
                <a16:creationId xmlns:a16="http://schemas.microsoft.com/office/drawing/2014/main" id="{994D4D25-FFCF-6519-4D56-A08990D76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936" y="2815297"/>
            <a:ext cx="1737023" cy="12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에프아이씨 수동식 ABC 분말소화기 3.3kg : 다나와 가격비교">
            <a:extLst>
              <a:ext uri="{FF2B5EF4-FFF2-40B4-BE49-F238E27FC236}">
                <a16:creationId xmlns:a16="http://schemas.microsoft.com/office/drawing/2014/main" id="{F258FCC1-CC37-0B38-DD00-DF9D4708C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451" y="2711446"/>
            <a:ext cx="1099762" cy="109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FE934560-4461-DF93-BEE2-8710162C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226" y="479394"/>
            <a:ext cx="9191236" cy="861134"/>
          </a:xfrm>
          <a:ln>
            <a:noFill/>
          </a:ln>
        </p:spPr>
        <p:txBody>
          <a:bodyPr>
            <a:normAutofit/>
          </a:bodyPr>
          <a:lstStyle/>
          <a:p>
            <a:r>
              <a:rPr lang="ko-KR" altLang="en-US"/>
              <a:t>교회 안전관리 계획 </a:t>
            </a:r>
            <a:endParaRPr lang="ko-KR" altLang="en-US" b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E37CCEC-07E9-93EA-3944-00E5CBFDD988}"/>
              </a:ext>
            </a:extLst>
          </p:cNvPr>
          <p:cNvSpPr txBox="1">
            <a:spLocks/>
          </p:cNvSpPr>
          <p:nvPr/>
        </p:nvSpPr>
        <p:spPr>
          <a:xfrm>
            <a:off x="838200" y="481668"/>
            <a:ext cx="2771775" cy="85999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교회관리국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1BFAEF15-71A5-1DEB-69A0-CEDA862D5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715" y="1572822"/>
            <a:ext cx="3797906" cy="4296302"/>
          </a:xfrm>
        </p:spPr>
        <p:txBody>
          <a:bodyPr>
            <a:normAutofit/>
          </a:bodyPr>
          <a:lstStyle/>
          <a:p>
            <a:pPr marL="0" marR="0" indent="0" fontAlgn="base" latinLnBrk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ko-KR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2.  </a:t>
            </a:r>
            <a:r>
              <a:rPr lang="ko-KR" altLang="en-US" sz="2400" b="1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소방시설의 종류</a:t>
            </a:r>
            <a:endParaRPr lang="en-US" altLang="ko-KR" sz="2400" b="1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914400" lvl="1" indent="-457200" fontAlgn="base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arenR"/>
            </a:pPr>
            <a:r>
              <a:rPr lang="ko-KR" altLang="en-US" b="1" kern="0" spc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함초롬돋움" panose="020B0604000101010101" pitchFamily="50" charset="-127"/>
                <a:ea typeface="함초롬돋움" panose="020B0604000101010101" pitchFamily="50" charset="-127"/>
              </a:rPr>
              <a:t>소화설비 </a:t>
            </a:r>
            <a:r>
              <a:rPr lang="en-US" altLang="ko-KR" b="1" kern="0" spc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함초롬돋움" panose="020B0604000101010101" pitchFamily="50" charset="-127"/>
                <a:ea typeface="함초롬돋움" panose="020B0604000101010101" pitchFamily="50" charset="-127"/>
              </a:rPr>
              <a:t>:</a:t>
            </a:r>
          </a:p>
          <a:p>
            <a:pPr marL="746125" lvl="1" indent="-288925" fontAlgn="base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ko-KR" altLang="en-US" b="1" kern="0" spc="0">
                <a:solidFill>
                  <a:srgbClr val="0066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소화기</a:t>
            </a:r>
            <a:endParaRPr lang="en-US" altLang="ko-KR" b="1" kern="0" spc="0">
              <a:solidFill>
                <a:srgbClr val="0066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746125" lvl="1" indent="-288925" fontAlgn="base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ko-KR" altLang="en-US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옥내소화전</a:t>
            </a:r>
            <a:endParaRPr lang="en-US" altLang="ko-KR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746125" lvl="1" indent="-288925" fontAlgn="base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</a:pPr>
            <a:r>
              <a:rPr lang="ko-KR" altLang="en-US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스프링쿨러설비</a:t>
            </a:r>
            <a:r>
              <a:rPr lang="ko-KR" altLang="en-US" sz="28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</a:t>
            </a:r>
            <a:br>
              <a:rPr lang="en-US" altLang="ko-KR" sz="28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r>
              <a:rPr lang="en-US" altLang="ko-KR" sz="28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…</a:t>
            </a:r>
            <a:endParaRPr lang="en-US" altLang="ko-KR" sz="2400" kern="0">
              <a:solidFill>
                <a:srgbClr val="000000"/>
              </a:solidFill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82870-AA78-5E81-7573-A87D68AF0950}"/>
              </a:ext>
            </a:extLst>
          </p:cNvPr>
          <p:cNvSpPr txBox="1"/>
          <p:nvPr/>
        </p:nvSpPr>
        <p:spPr>
          <a:xfrm>
            <a:off x="4616375" y="2241442"/>
            <a:ext cx="3434815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fontAlgn="base" latinLnBrk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AutoNum type="arabicParenR" startAt="2"/>
            </a:pPr>
            <a:r>
              <a:rPr lang="ko-KR" altLang="en-US" sz="2400" b="1" kern="0" spc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함초롬돋움" panose="020B0604000101010101" pitchFamily="50" charset="-127"/>
                <a:ea typeface="함초롬돋움" panose="020B0604000101010101" pitchFamily="50" charset="-127"/>
              </a:rPr>
              <a:t>경보설비 </a:t>
            </a:r>
            <a:r>
              <a:rPr lang="en-US" altLang="ko-KR" sz="2400" b="1" kern="0" spc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함초롬돋움" panose="020B0604000101010101" pitchFamily="50" charset="-127"/>
                <a:ea typeface="함초롬돋움" panose="020B0604000101010101" pitchFamily="50" charset="-127"/>
              </a:rPr>
              <a:t>: </a:t>
            </a:r>
          </a:p>
          <a:p>
            <a:pPr marL="288925" indent="-288925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400" b="1" kern="0" spc="0">
                <a:solidFill>
                  <a:srgbClr val="0066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비상경보설비</a:t>
            </a:r>
            <a:b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br>
              <a:rPr lang="en-US" altLang="ko-KR" sz="20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endParaRPr lang="en-US" altLang="ko-KR" sz="2400" kern="0" spc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288925" indent="-288925" fontAlgn="base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자동화재탐지설비 </a:t>
            </a:r>
            <a:b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FAA2E-7827-9ED3-4EE8-DDADBC6E844B}"/>
              </a:ext>
            </a:extLst>
          </p:cNvPr>
          <p:cNvSpPr txBox="1"/>
          <p:nvPr/>
        </p:nvSpPr>
        <p:spPr>
          <a:xfrm>
            <a:off x="8151587" y="2195793"/>
            <a:ext cx="25412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600"/>
              </a:spcAft>
              <a:buFont typeface="+mj-lt"/>
              <a:buAutoNum type="arabicParenR" startAt="3"/>
            </a:pPr>
            <a:r>
              <a:rPr lang="ko-KR" altLang="en-US" sz="2400" b="1" kern="0" spc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함초롬돋움" panose="020B0604000101010101" pitchFamily="50" charset="-127"/>
                <a:ea typeface="함초롬돋움" panose="020B0604000101010101" pitchFamily="50" charset="-127"/>
              </a:rPr>
              <a:t>피난구조설비</a:t>
            </a:r>
            <a:endParaRPr lang="en-US" altLang="ko-KR" sz="2400" b="1" kern="0" spc="0">
              <a:solidFill>
                <a:srgbClr val="0000CC"/>
              </a:solidFill>
              <a:effectLst/>
              <a:highlight>
                <a:srgbClr val="FFFF00"/>
              </a:highlight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288925" indent="-288925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ko-KR" altLang="en-US" sz="2400" b="1" kern="0" spc="0">
                <a:solidFill>
                  <a:srgbClr val="0066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완강기</a:t>
            </a:r>
            <a:endParaRPr lang="en-US" altLang="ko-KR" sz="2400" b="1" kern="0" spc="0">
              <a:solidFill>
                <a:srgbClr val="0066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288925" indent="-288925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ko-KR" altLang="en-US" sz="2400" b="1" kern="0" spc="0">
                <a:solidFill>
                  <a:srgbClr val="0066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rPr>
              <a:t>유도등</a:t>
            </a:r>
            <a:endParaRPr lang="en-US" altLang="ko-KR" sz="2400" b="1" kern="0" spc="0">
              <a:solidFill>
                <a:srgbClr val="006600"/>
              </a:solidFill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marL="288925" indent="-288925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ko-KR" altLang="en-US" sz="2400" b="1" kern="0" spc="0">
                <a:solidFill>
                  <a:srgbClr val="0066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비상조명등</a:t>
            </a:r>
            <a:r>
              <a:rPr lang="ko-KR" altLang="en-US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 </a:t>
            </a:r>
            <a:r>
              <a:rPr lang="en-US" altLang="ko-KR" sz="2400" kern="0" spc="0">
                <a:solidFill>
                  <a:srgbClr val="00000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</a:rPr>
              <a:t>…</a:t>
            </a:r>
            <a:endParaRPr lang="ko-KR" altLang="en-US" sz="240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493DD64-AF07-9E8D-DF88-DCBDCCF93E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0128" y="3377515"/>
            <a:ext cx="707390" cy="130189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F1E5D6F-7341-A9D8-962A-042AD39624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1799" y="5326034"/>
            <a:ext cx="1445495" cy="1191082"/>
          </a:xfrm>
          <a:prstGeom prst="rect">
            <a:avLst/>
          </a:prstGeom>
        </p:spPr>
      </p:pic>
      <p:pic>
        <p:nvPicPr>
          <p:cNvPr id="2056" name="Picture 8" descr="자동화재탐지설비(자탐설비)의 구성 및 구조, 성능">
            <a:extLst>
              <a:ext uri="{FF2B5EF4-FFF2-40B4-BE49-F238E27FC236}">
                <a16:creationId xmlns:a16="http://schemas.microsoft.com/office/drawing/2014/main" id="{2FCFA6F8-E6B0-533F-EF04-8E5144884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848" y="4867645"/>
            <a:ext cx="1669227" cy="166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9941470-C98F-5B79-F8C5-2F99B64C8E5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1757" y="2746607"/>
            <a:ext cx="1514608" cy="113012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C1B2862-657D-A406-3C42-F9D92BE6F87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6656" y="4003879"/>
            <a:ext cx="1330712" cy="1330712"/>
          </a:xfrm>
          <a:prstGeom prst="rect">
            <a:avLst/>
          </a:prstGeom>
        </p:spPr>
      </p:pic>
      <p:pic>
        <p:nvPicPr>
          <p:cNvPr id="2058" name="Picture 10" descr="휴대용 비상조명등FL 조명등3개+철재함 KFI검정품 LED - 한국소방공사(주)">
            <a:extLst>
              <a:ext uri="{FF2B5EF4-FFF2-40B4-BE49-F238E27FC236}">
                <a16:creationId xmlns:a16="http://schemas.microsoft.com/office/drawing/2014/main" id="{1752DB5F-3F29-B533-B243-5B6B0519E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2235" y="5260833"/>
            <a:ext cx="1463783" cy="146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그래픽 15" descr="별 단색으로 채워진">
            <a:extLst>
              <a:ext uri="{FF2B5EF4-FFF2-40B4-BE49-F238E27FC236}">
                <a16:creationId xmlns:a16="http://schemas.microsoft.com/office/drawing/2014/main" id="{ACBA3D15-0D8B-590C-1103-7581BB4B93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78761" y="3427094"/>
            <a:ext cx="320492" cy="320492"/>
          </a:xfrm>
          <a:prstGeom prst="rect">
            <a:avLst/>
          </a:prstGeom>
        </p:spPr>
      </p:pic>
      <p:pic>
        <p:nvPicPr>
          <p:cNvPr id="17" name="그래픽 16" descr="별 단색으로 채워진">
            <a:extLst>
              <a:ext uri="{FF2B5EF4-FFF2-40B4-BE49-F238E27FC236}">
                <a16:creationId xmlns:a16="http://schemas.microsoft.com/office/drawing/2014/main" id="{7AD6A9B6-32C2-AFA1-5752-703C4E6CA2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76667" y="3490716"/>
            <a:ext cx="320492" cy="320492"/>
          </a:xfrm>
          <a:prstGeom prst="rect">
            <a:avLst/>
          </a:prstGeom>
        </p:spPr>
      </p:pic>
      <p:pic>
        <p:nvPicPr>
          <p:cNvPr id="18" name="그래픽 17" descr="별 단색으로 채워진">
            <a:extLst>
              <a:ext uri="{FF2B5EF4-FFF2-40B4-BE49-F238E27FC236}">
                <a16:creationId xmlns:a16="http://schemas.microsoft.com/office/drawing/2014/main" id="{27862CC6-0F18-B37C-E0CF-A758F3964A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99725" y="3473885"/>
            <a:ext cx="320492" cy="320492"/>
          </a:xfrm>
          <a:prstGeom prst="rect">
            <a:avLst/>
          </a:prstGeom>
        </p:spPr>
      </p:pic>
      <p:pic>
        <p:nvPicPr>
          <p:cNvPr id="19" name="그래픽 18" descr="별 단색으로 채워진">
            <a:extLst>
              <a:ext uri="{FF2B5EF4-FFF2-40B4-BE49-F238E27FC236}">
                <a16:creationId xmlns:a16="http://schemas.microsoft.com/office/drawing/2014/main" id="{606C4ABA-3CE0-4041-D7EB-2135578091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99725" y="4344271"/>
            <a:ext cx="320492" cy="320492"/>
          </a:xfrm>
          <a:prstGeom prst="rect">
            <a:avLst/>
          </a:prstGeom>
        </p:spPr>
      </p:pic>
      <p:pic>
        <p:nvPicPr>
          <p:cNvPr id="20" name="그래픽 19" descr="별 단색으로 채워진">
            <a:extLst>
              <a:ext uri="{FF2B5EF4-FFF2-40B4-BE49-F238E27FC236}">
                <a16:creationId xmlns:a16="http://schemas.microsoft.com/office/drawing/2014/main" id="{2D8FB53F-1D54-7978-7A16-B9306A8330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96302" y="5260833"/>
            <a:ext cx="320492" cy="32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3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2101</Words>
  <Application>Microsoft Office PowerPoint</Application>
  <PresentationFormat>와이드스크린</PresentationFormat>
  <Paragraphs>577</Paragraphs>
  <Slides>20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31" baseType="lpstr">
      <vt:lpstr>Microsoft GothicNeo</vt:lpstr>
      <vt:lpstr>나눔명조</vt:lpstr>
      <vt:lpstr>나눔스퀘어 ExtraBold</vt:lpstr>
      <vt:lpstr>맑은 고딕</vt:lpstr>
      <vt:lpstr>바탕</vt:lpstr>
      <vt:lpstr>함초롬돋움</vt:lpstr>
      <vt:lpstr>함초롬바탕</vt:lpstr>
      <vt:lpstr>Arial</vt:lpstr>
      <vt:lpstr>Webdings</vt:lpstr>
      <vt:lpstr>Wingdings</vt:lpstr>
      <vt:lpstr>Office 테마</vt:lpstr>
      <vt:lpstr>2023년 6월 열린국·팀장회의</vt:lpstr>
      <vt:lpstr>순서</vt:lpstr>
      <vt:lpstr>7월 목회계획</vt:lpstr>
      <vt:lpstr>8월 목회계획</vt:lpstr>
      <vt:lpstr>            여름 행사(성경학교,수련회) 계획</vt:lpstr>
      <vt:lpstr>            여름 행사(성경학교,수련회) 계획</vt:lpstr>
      <vt:lpstr>            교회 안전관리 계획 (안전관리팀장 : 최재용 집사)</vt:lpstr>
      <vt:lpstr>            교회 안전관리 계획 (안전관리팀장 : 최재용 집사)</vt:lpstr>
      <vt:lpstr>교회 안전관리 계획 </vt:lpstr>
      <vt:lpstr>교회 안전관리 계획 </vt:lpstr>
      <vt:lpstr>교회 안전관리 계획 </vt:lpstr>
      <vt:lpstr>교회 안전관리 계획 </vt:lpstr>
      <vt:lpstr>교회 안전관리 계획 </vt:lpstr>
      <vt:lpstr>            교회 청결활동 보고 (청결관리팀장 : 김선주 장로)</vt:lpstr>
      <vt:lpstr>            교회창고 리뉴얼 계획(건물관리팀장 : 홍성옥 집사)</vt:lpstr>
      <vt:lpstr>            교회창고 리뉴얼 계획</vt:lpstr>
      <vt:lpstr>PowerPoint 프레젠테이션</vt:lpstr>
      <vt:lpstr>PowerPoint 프레젠테이션</vt:lpstr>
      <vt:lpstr>열린 국·팀장회의 출석 현황(4월 16일)</vt:lpstr>
      <vt:lpstr>열린 국·팀장회의 출석 현황(6월 18일)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2023년 남전도회연합회 운영계획 오리엔테이션 (관련 교회 일정 포함)</dc:title>
  <dc:creator>MoonBae</dc:creator>
  <cp:lastModifiedBy>Song, MoonBae</cp:lastModifiedBy>
  <cp:revision>38</cp:revision>
  <cp:lastPrinted>2023-02-11T15:42:50Z</cp:lastPrinted>
  <dcterms:created xsi:type="dcterms:W3CDTF">2023-01-27T07:40:20Z</dcterms:created>
  <dcterms:modified xsi:type="dcterms:W3CDTF">2023-06-18T17:42:49Z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c3caa80-b45a-41c4-be35-6a080a795a59_Enabled">
    <vt:lpwstr>true</vt:lpwstr>
  </property>
  <property fmtid="{D5CDD505-2E9C-101B-9397-08002B2CF9AE}" pid="3" name="MSIP_Label_ec3caa80-b45a-41c4-be35-6a080a795a59_SetDate">
    <vt:lpwstr>2023-04-14T13:34:24Z</vt:lpwstr>
  </property>
  <property fmtid="{D5CDD505-2E9C-101B-9397-08002B2CF9AE}" pid="4" name="MSIP_Label_ec3caa80-b45a-41c4-be35-6a080a795a59_Method">
    <vt:lpwstr>Privileged</vt:lpwstr>
  </property>
  <property fmtid="{D5CDD505-2E9C-101B-9397-08002B2CF9AE}" pid="5" name="MSIP_Label_ec3caa80-b45a-41c4-be35-6a080a795a59_Name">
    <vt:lpwstr>ec3caa80-b45a-41c4-be35-6a080a795a59</vt:lpwstr>
  </property>
  <property fmtid="{D5CDD505-2E9C-101B-9397-08002B2CF9AE}" pid="6" name="MSIP_Label_ec3caa80-b45a-41c4-be35-6a080a795a59_SiteId">
    <vt:lpwstr>fee2180b-69b6-4afe-9f14-ccd70bd4c737</vt:lpwstr>
  </property>
  <property fmtid="{D5CDD505-2E9C-101B-9397-08002B2CF9AE}" pid="7" name="MSIP_Label_ec3caa80-b45a-41c4-be35-6a080a795a59_ActionId">
    <vt:lpwstr>1dcf8476-54e3-4bd1-b019-a80125d0b9fa</vt:lpwstr>
  </property>
  <property fmtid="{D5CDD505-2E9C-101B-9397-08002B2CF9AE}" pid="8" name="MSIP_Label_ec3caa80-b45a-41c4-be35-6a080a795a59_ContentBits">
    <vt:lpwstr>0</vt:lpwstr>
  </property>
</Properties>
</file>